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73" r:id="rId2"/>
    <p:sldId id="413" r:id="rId3"/>
    <p:sldId id="462" r:id="rId4"/>
    <p:sldId id="463" r:id="rId5"/>
    <p:sldId id="419" r:id="rId6"/>
    <p:sldId id="417" r:id="rId7"/>
    <p:sldId id="418" r:id="rId8"/>
    <p:sldId id="447" r:id="rId9"/>
    <p:sldId id="428" r:id="rId10"/>
  </p:sldIdLst>
  <p:sldSz cx="9906000" cy="6858000" type="A4"/>
  <p:notesSz cx="9926638" cy="6797675"/>
  <p:defaultTextStyle>
    <a:defPPr>
      <a:defRPr lang="ko-KR"/>
    </a:defPPr>
    <a:lvl1pPr algn="ctr" rtl="0" fontAlgn="base" latinLnBrk="1">
      <a:lnSpc>
        <a:spcPts val="22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굴림" charset="-127"/>
        <a:ea typeface="HY견고딕" pitchFamily="18" charset="-127"/>
        <a:cs typeface="+mn-cs"/>
      </a:defRPr>
    </a:lvl1pPr>
    <a:lvl2pPr marL="457200" algn="ctr" rtl="0" fontAlgn="base" latinLnBrk="1">
      <a:lnSpc>
        <a:spcPts val="22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굴림" charset="-127"/>
        <a:ea typeface="HY견고딕" pitchFamily="18" charset="-127"/>
        <a:cs typeface="+mn-cs"/>
      </a:defRPr>
    </a:lvl2pPr>
    <a:lvl3pPr marL="914400" algn="ctr" rtl="0" fontAlgn="base" latinLnBrk="1">
      <a:lnSpc>
        <a:spcPts val="22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굴림" charset="-127"/>
        <a:ea typeface="HY견고딕" pitchFamily="18" charset="-127"/>
        <a:cs typeface="+mn-cs"/>
      </a:defRPr>
    </a:lvl3pPr>
    <a:lvl4pPr marL="1371600" algn="ctr" rtl="0" fontAlgn="base" latinLnBrk="1">
      <a:lnSpc>
        <a:spcPts val="22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굴림" charset="-127"/>
        <a:ea typeface="HY견고딕" pitchFamily="18" charset="-127"/>
        <a:cs typeface="+mn-cs"/>
      </a:defRPr>
    </a:lvl4pPr>
    <a:lvl5pPr marL="1828800" algn="ctr" rtl="0" fontAlgn="base" latinLnBrk="1">
      <a:lnSpc>
        <a:spcPts val="2200"/>
      </a:lnSpc>
      <a:spcBef>
        <a:spcPct val="0"/>
      </a:spcBef>
      <a:spcAft>
        <a:spcPct val="0"/>
      </a:spcAft>
      <a:defRPr kern="1200">
        <a:solidFill>
          <a:schemeClr val="tx1"/>
        </a:solidFill>
        <a:latin typeface="굴림" charset="-127"/>
        <a:ea typeface="HY견고딕" pitchFamily="18" charset="-127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굴림" charset="-127"/>
        <a:ea typeface="HY견고딕" pitchFamily="18" charset="-127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굴림" charset="-127"/>
        <a:ea typeface="HY견고딕" pitchFamily="18" charset="-127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굴림" charset="-127"/>
        <a:ea typeface="HY견고딕" pitchFamily="18" charset="-127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굴림" charset="-127"/>
        <a:ea typeface="HY견고딕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 userDrawn="1">
          <p15:clr>
            <a:srgbClr val="A4A3A4"/>
          </p15:clr>
        </p15:guide>
        <p15:guide id="2" pos="31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5FEA"/>
    <a:srgbClr val="FFFFCC"/>
    <a:srgbClr val="CCECFF"/>
    <a:srgbClr val="00CC99"/>
    <a:srgbClr val="FFCCCC"/>
    <a:srgbClr val="FF99FF"/>
    <a:srgbClr val="FF9933"/>
    <a:srgbClr val="800000"/>
    <a:srgbClr val="6699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435" autoAdjust="0"/>
    <p:restoredTop sz="99883" autoAdjust="0"/>
  </p:normalViewPr>
  <p:slideViewPr>
    <p:cSldViewPr>
      <p:cViewPr varScale="1">
        <p:scale>
          <a:sx n="116" d="100"/>
          <a:sy n="116" d="100"/>
        </p:scale>
        <p:origin x="1044" y="13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7" d="100"/>
        <a:sy n="57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-3678" y="-78"/>
      </p:cViewPr>
      <p:guideLst>
        <p:guide orient="horz" pos="2142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특별회계</c:v>
                </c:pt>
              </c:strCache>
            </c:strRef>
          </c:tx>
          <c:explosion val="1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Sheet1!$A$2:$A$7</c:f>
              <c:strCache>
                <c:ptCount val="6"/>
                <c:pt idx="0">
                  <c:v>도로안전및 환경개선</c:v>
                </c:pt>
                <c:pt idx="1">
                  <c:v>도로유지보수</c:v>
                </c:pt>
                <c:pt idx="2">
                  <c:v>도로구조물기능개선</c:v>
                </c:pt>
                <c:pt idx="3">
                  <c:v>도로병목지점개선</c:v>
                </c:pt>
                <c:pt idx="4">
                  <c:v>국도유지운영</c:v>
                </c:pt>
                <c:pt idx="5">
                  <c:v>과적단속운영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26082</c:v>
                </c:pt>
                <c:pt idx="1">
                  <c:v>22470</c:v>
                </c:pt>
                <c:pt idx="2">
                  <c:v>26</c:v>
                </c:pt>
                <c:pt idx="3">
                  <c:v>6794</c:v>
                </c:pt>
                <c:pt idx="4">
                  <c:v>1978</c:v>
                </c:pt>
                <c:pt idx="5">
                  <c:v>128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6"/>
            <a:ext cx="4302626" cy="340265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01" y="6"/>
            <a:ext cx="4302626" cy="340265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7419DA8C-2A24-47EE-AA56-7681916744D4}" type="datetimeFigureOut">
              <a:rPr lang="ko-KR" altLang="en-US"/>
              <a:pPr>
                <a:defRPr/>
              </a:pPr>
              <a:t>2020-11-20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6" y="6456327"/>
            <a:ext cx="4302626" cy="340264"/>
          </a:xfrm>
          <a:prstGeom prst="rect">
            <a:avLst/>
          </a:prstGeom>
        </p:spPr>
        <p:txBody>
          <a:bodyPr vert="horz" lIns="90955" tIns="45478" rIns="90955" bIns="45478" rtlCol="0" anchor="b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01" y="6456327"/>
            <a:ext cx="4302626" cy="340264"/>
          </a:xfrm>
          <a:prstGeom prst="rect">
            <a:avLst/>
          </a:prstGeom>
        </p:spPr>
        <p:txBody>
          <a:bodyPr vert="horz" lIns="90955" tIns="45478" rIns="90955" bIns="45478" rtlCol="0" anchor="b"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48FC439D-9B2D-4D75-9FF2-EBF9A9AD297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74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6"/>
            <a:ext cx="4302626" cy="340265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701" y="6"/>
            <a:ext cx="4302626" cy="340265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C23A1E90-5535-493E-B465-02678DC2E761}" type="datetimeFigureOut">
              <a:rPr lang="ko-KR" altLang="en-US"/>
              <a:pPr>
                <a:defRPr/>
              </a:pPr>
              <a:t>2020-11-20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4200" y="511175"/>
            <a:ext cx="3678238" cy="254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55" tIns="45478" rIns="90955" bIns="45478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4" y="3228711"/>
            <a:ext cx="7942237" cy="3059117"/>
          </a:xfrm>
          <a:prstGeom prst="rect">
            <a:avLst/>
          </a:prstGeom>
        </p:spPr>
        <p:txBody>
          <a:bodyPr vert="horz" lIns="90955" tIns="45478" rIns="90955" bIns="45478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6456327"/>
            <a:ext cx="4302626" cy="340264"/>
          </a:xfrm>
          <a:prstGeom prst="rect">
            <a:avLst/>
          </a:prstGeom>
        </p:spPr>
        <p:txBody>
          <a:bodyPr vert="horz" lIns="90955" tIns="45478" rIns="90955" bIns="45478" rtlCol="0" anchor="b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01550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124200" y="511175"/>
            <a:ext cx="3678238" cy="2546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17411" name="슬라이드 번호 개체 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621701" y="6456327"/>
            <a:ext cx="4302626" cy="3402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5" tIns="45478" rIns="90955" bIns="45478"/>
          <a:lstStyle/>
          <a:p>
            <a:pPr algn="l">
              <a:lnSpc>
                <a:spcPct val="100000"/>
              </a:lnSpc>
            </a:pPr>
            <a:fld id="{2840089E-C16E-4D01-B60B-D7A12A604686}" type="slidenum"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 algn="l">
                <a:lnSpc>
                  <a:spcPct val="100000"/>
                </a:lnSpc>
              </a:pPr>
              <a:t>1</a:t>
            </a:fld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857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124200" y="511175"/>
            <a:ext cx="3678238" cy="2546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29699" name="슬라이드 번호 개체 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621701" y="6456327"/>
            <a:ext cx="4302626" cy="3402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5" tIns="45478" rIns="90955" bIns="45478"/>
          <a:lstStyle/>
          <a:p>
            <a:pPr algn="l">
              <a:lnSpc>
                <a:spcPct val="100000"/>
              </a:lnSpc>
            </a:pPr>
            <a:fld id="{A7E4AA06-31A3-4F79-9B80-030887E82EF4}" type="slidenum"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 algn="l">
                <a:lnSpc>
                  <a:spcPct val="100000"/>
                </a:lnSpc>
              </a:pPr>
              <a:t>2</a:t>
            </a:fld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4290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124200" y="511175"/>
            <a:ext cx="3678238" cy="2546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37891" name="슬라이드 번호 개체 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621701" y="6456327"/>
            <a:ext cx="4302626" cy="3402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5" tIns="45478" rIns="90955" bIns="45478"/>
          <a:lstStyle/>
          <a:p>
            <a:pPr algn="l">
              <a:lnSpc>
                <a:spcPct val="100000"/>
              </a:lnSpc>
            </a:pPr>
            <a:fld id="{050299E9-15DD-466E-9EDE-EA7054BD9AD6}" type="slidenum"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 algn="l">
                <a:lnSpc>
                  <a:spcPct val="100000"/>
                </a:lnSpc>
              </a:pPr>
              <a:t>3</a:t>
            </a:fld>
            <a:endParaRPr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0623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124200" y="511175"/>
            <a:ext cx="3678238" cy="2546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37891" name="슬라이드 번호 개체 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621701" y="6456327"/>
            <a:ext cx="4302626" cy="3402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5" tIns="45478" rIns="90955" bIns="45478"/>
          <a:lstStyle/>
          <a:p>
            <a:pPr algn="l">
              <a:lnSpc>
                <a:spcPct val="100000"/>
              </a:lnSpc>
            </a:pPr>
            <a:fld id="{050299E9-15DD-466E-9EDE-EA7054BD9AD6}" type="slidenum"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 algn="l">
                <a:lnSpc>
                  <a:spcPct val="100000"/>
                </a:lnSpc>
              </a:pPr>
              <a:t>4</a:t>
            </a:fld>
            <a:endParaRPr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4513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124200" y="511175"/>
            <a:ext cx="3678238" cy="2546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44035" name="슬라이드 번호 개체 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621701" y="6456327"/>
            <a:ext cx="4302626" cy="3402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5" tIns="45478" rIns="90955" bIns="45478"/>
          <a:lstStyle/>
          <a:p>
            <a:pPr algn="l">
              <a:lnSpc>
                <a:spcPct val="100000"/>
              </a:lnSpc>
            </a:pPr>
            <a:fld id="{B65E3D14-A35D-40D1-B9FD-DA15A88183A0}" type="slidenum"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 algn="l">
                <a:lnSpc>
                  <a:spcPct val="100000"/>
                </a:lnSpc>
              </a:pPr>
              <a:t>5</a:t>
            </a:fld>
            <a:endParaRPr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3562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124200" y="511175"/>
            <a:ext cx="3678238" cy="2546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39939" name="슬라이드 번호 개체 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621701" y="6456327"/>
            <a:ext cx="4302626" cy="3402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5" tIns="45478" rIns="90955" bIns="45478"/>
          <a:lstStyle/>
          <a:p>
            <a:pPr algn="l">
              <a:lnSpc>
                <a:spcPct val="100000"/>
              </a:lnSpc>
            </a:pPr>
            <a:fld id="{1776D6F9-B322-4415-B4CE-FAF373769218}" type="slidenum"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 algn="l">
                <a:lnSpc>
                  <a:spcPct val="100000"/>
                </a:lnSpc>
              </a:pPr>
              <a:t>6</a:t>
            </a:fld>
            <a:endParaRPr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6479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124200" y="511175"/>
            <a:ext cx="3678238" cy="2546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41987" name="슬라이드 번호 개체 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621701" y="6456327"/>
            <a:ext cx="4302626" cy="3402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5" tIns="45478" rIns="90955" bIns="45478"/>
          <a:lstStyle/>
          <a:p>
            <a:pPr algn="l">
              <a:lnSpc>
                <a:spcPct val="100000"/>
              </a:lnSpc>
            </a:pPr>
            <a:fld id="{77C9D1CF-0371-4040-AF26-CB33680E6C7D}" type="slidenum"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 algn="l">
                <a:lnSpc>
                  <a:spcPct val="100000"/>
                </a:lnSpc>
              </a:pPr>
              <a:t>7</a:t>
            </a:fld>
            <a:endParaRPr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3674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124200" y="511175"/>
            <a:ext cx="3678238" cy="25463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46083" name="슬라이드 번호 개체 틀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621701" y="6456327"/>
            <a:ext cx="4302626" cy="3402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5" tIns="45478" rIns="90955" bIns="45478"/>
          <a:lstStyle/>
          <a:p>
            <a:pPr algn="l">
              <a:lnSpc>
                <a:spcPct val="100000"/>
              </a:lnSpc>
            </a:pPr>
            <a:fld id="{48FD8CE8-C802-4ECE-9AEA-F8AED4E8012D}" type="slidenum">
              <a:rPr lang="ko-KR" altLang="en-US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 algn="l">
                <a:lnSpc>
                  <a:spcPct val="100000"/>
                </a:lnSpc>
              </a:pPr>
              <a:t>8</a:t>
            </a:fld>
            <a:endParaRPr lang="en-US" altLang="ko-KR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7401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C199\Desktop\b6.png"/>
          <p:cNvPicPr>
            <a:picLocks noChangeAspect="1" noChangeArrowheads="1"/>
          </p:cNvPicPr>
          <p:nvPr userDrawn="1"/>
        </p:nvPicPr>
        <p:blipFill>
          <a:blip r:embed="rId2" cstate="print"/>
          <a:srcRect t="854" b="46455"/>
          <a:stretch>
            <a:fillRect/>
          </a:stretch>
        </p:blipFill>
        <p:spPr bwMode="auto">
          <a:xfrm>
            <a:off x="0" y="0"/>
            <a:ext cx="99060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18"/>
          <p:cNvGrpSpPr>
            <a:grpSpLocks/>
          </p:cNvGrpSpPr>
          <p:nvPr userDrawn="1"/>
        </p:nvGrpSpPr>
        <p:grpSpPr bwMode="auto">
          <a:xfrm>
            <a:off x="3599524" y="0"/>
            <a:ext cx="6306476" cy="4076700"/>
            <a:chOff x="2449692" y="0"/>
            <a:chExt cx="6694308" cy="4687813"/>
          </a:xfrm>
        </p:grpSpPr>
        <p:pic>
          <p:nvPicPr>
            <p:cNvPr id="4" name="Picture 7" descr="C:\Users\C199\Desktop\b01_1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49692" y="0"/>
              <a:ext cx="6694308" cy="234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7" descr="C:\Users\C199\Desktop\b01_1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49692" y="2338933"/>
              <a:ext cx="6694308" cy="234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직사각형 9"/>
          <p:cNvSpPr/>
          <p:nvPr userDrawn="1"/>
        </p:nvSpPr>
        <p:spPr>
          <a:xfrm>
            <a:off x="0" y="188914"/>
            <a:ext cx="9906000" cy="666908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  <a:alpha val="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7" name="Picture 5" descr="C:\Users\C199\Desktop\b6.png"/>
          <p:cNvPicPr>
            <a:picLocks noChangeAspect="1" noChangeArrowheads="1"/>
          </p:cNvPicPr>
          <p:nvPr userDrawn="1"/>
        </p:nvPicPr>
        <p:blipFill>
          <a:blip r:embed="rId2" cstate="print"/>
          <a:srcRect t="854" b="92961"/>
          <a:stretch>
            <a:fillRect/>
          </a:stretch>
        </p:blipFill>
        <p:spPr bwMode="auto">
          <a:xfrm>
            <a:off x="0" y="6597352"/>
            <a:ext cx="9906000" cy="26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3"/>
          <p:cNvGrpSpPr>
            <a:grpSpLocks/>
          </p:cNvGrpSpPr>
          <p:nvPr userDrawn="1"/>
        </p:nvGrpSpPr>
        <p:grpSpPr bwMode="auto">
          <a:xfrm>
            <a:off x="-1702641" y="571480"/>
            <a:ext cx="14271539" cy="7072362"/>
            <a:chOff x="0" y="1268760"/>
            <a:chExt cx="7020272" cy="3482883"/>
          </a:xfrm>
        </p:grpSpPr>
        <p:pic>
          <p:nvPicPr>
            <p:cNvPr id="9" name="Picture 2" descr="C:\Users\C199\Desktop\m9.png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r="-783"/>
            <a:stretch>
              <a:fillRect/>
            </a:stretch>
          </p:blipFill>
          <p:spPr bwMode="auto">
            <a:xfrm>
              <a:off x="0" y="1268760"/>
              <a:ext cx="7020272" cy="3482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그림 2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6645" y="1336273"/>
              <a:ext cx="6203736" cy="2765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C199\Desktop\b6.png"/>
          <p:cNvPicPr>
            <a:picLocks noChangeAspect="1" noChangeArrowheads="1"/>
          </p:cNvPicPr>
          <p:nvPr userDrawn="1"/>
        </p:nvPicPr>
        <p:blipFill>
          <a:blip r:embed="rId2" cstate="print"/>
          <a:srcRect t="854" b="46455"/>
          <a:stretch>
            <a:fillRect/>
          </a:stretch>
        </p:blipFill>
        <p:spPr bwMode="auto">
          <a:xfrm>
            <a:off x="0" y="0"/>
            <a:ext cx="9906000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18"/>
          <p:cNvGrpSpPr>
            <a:grpSpLocks/>
          </p:cNvGrpSpPr>
          <p:nvPr userDrawn="1"/>
        </p:nvGrpSpPr>
        <p:grpSpPr bwMode="auto">
          <a:xfrm>
            <a:off x="3599524" y="0"/>
            <a:ext cx="6306476" cy="4076700"/>
            <a:chOff x="2449692" y="0"/>
            <a:chExt cx="6694308" cy="4687813"/>
          </a:xfrm>
        </p:grpSpPr>
        <p:pic>
          <p:nvPicPr>
            <p:cNvPr id="4" name="Picture 7" descr="C:\Users\C199\Desktop\b01_1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49692" y="0"/>
              <a:ext cx="6694308" cy="234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7" descr="C:\Users\C199\Desktop\b01_1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49692" y="2338933"/>
              <a:ext cx="6694308" cy="234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직사각형 9"/>
          <p:cNvSpPr/>
          <p:nvPr userDrawn="1"/>
        </p:nvSpPr>
        <p:spPr>
          <a:xfrm>
            <a:off x="0" y="188914"/>
            <a:ext cx="9906000" cy="666908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  <a:alpha val="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7" name="Picture 5" descr="C:\Users\C199\Desktop\b6.png"/>
          <p:cNvPicPr>
            <a:picLocks noChangeAspect="1" noChangeArrowheads="1"/>
          </p:cNvPicPr>
          <p:nvPr userDrawn="1"/>
        </p:nvPicPr>
        <p:blipFill>
          <a:blip r:embed="rId2" cstate="print"/>
          <a:srcRect t="854" b="92961"/>
          <a:stretch>
            <a:fillRect/>
          </a:stretch>
        </p:blipFill>
        <p:spPr bwMode="auto">
          <a:xfrm>
            <a:off x="0" y="6165850"/>
            <a:ext cx="9906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C199\Desktop\m9.png"/>
          <p:cNvPicPr>
            <a:picLocks noChangeAspect="1" noChangeArrowheads="1"/>
          </p:cNvPicPr>
          <p:nvPr userDrawn="1"/>
        </p:nvPicPr>
        <p:blipFill>
          <a:blip r:embed="rId4" cstate="print"/>
          <a:srcRect r="-783"/>
          <a:stretch>
            <a:fillRect/>
          </a:stretch>
        </p:blipFill>
        <p:spPr bwMode="auto">
          <a:xfrm>
            <a:off x="0" y="1268414"/>
            <a:ext cx="7604919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C:\Users\C199\Desktop\m1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9502" y="2349501"/>
            <a:ext cx="4124060" cy="316706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C199\Desktop\b6.png"/>
          <p:cNvPicPr>
            <a:picLocks noChangeAspect="1" noChangeArrowheads="1"/>
          </p:cNvPicPr>
          <p:nvPr userDrawn="1"/>
        </p:nvPicPr>
        <p:blipFill>
          <a:blip r:embed="rId2" cstate="print"/>
          <a:srcRect t="854" b="46455"/>
          <a:stretch>
            <a:fillRect/>
          </a:stretch>
        </p:blipFill>
        <p:spPr bwMode="auto">
          <a:xfrm>
            <a:off x="0" y="0"/>
            <a:ext cx="9906000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5"/>
          <p:cNvSpPr/>
          <p:nvPr userDrawn="1"/>
        </p:nvSpPr>
        <p:spPr>
          <a:xfrm>
            <a:off x="0" y="260350"/>
            <a:ext cx="9906000" cy="659765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  <a:alpha val="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pic>
        <p:nvPicPr>
          <p:cNvPr id="4" name="Picture 4" descr="C:\Users\C199\Desktop\m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6"/>
            <a:ext cx="9906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C199\Desktop\m6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73711" y="5454650"/>
            <a:ext cx="2242608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C:\Users\C199\Desktop\b01_1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25854" y="0"/>
            <a:ext cx="3080146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유명숙\Desktop\217_01_1.png"/>
          <p:cNvPicPr>
            <a:picLocks noChangeAspect="1" noChangeArrowheads="1"/>
          </p:cNvPicPr>
          <p:nvPr userDrawn="1"/>
        </p:nvPicPr>
        <p:blipFill>
          <a:blip r:embed="rId2" cstate="print"/>
          <a:srcRect r="3999"/>
          <a:stretch>
            <a:fillRect/>
          </a:stretch>
        </p:blipFill>
        <p:spPr bwMode="auto">
          <a:xfrm>
            <a:off x="0" y="-26987"/>
            <a:ext cx="9906000" cy="586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Users\C199\Desktop\b6.png"/>
          <p:cNvPicPr>
            <a:picLocks noChangeAspect="1" noChangeArrowheads="1"/>
          </p:cNvPicPr>
          <p:nvPr userDrawn="1"/>
        </p:nvPicPr>
        <p:blipFill>
          <a:blip r:embed="rId3" cstate="print"/>
          <a:srcRect t="854" b="89780"/>
          <a:stretch>
            <a:fillRect/>
          </a:stretch>
        </p:blipFill>
        <p:spPr bwMode="auto">
          <a:xfrm>
            <a:off x="0" y="-19050"/>
            <a:ext cx="9906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C:\Users\C199\Desktop\b01_1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1420" y="1"/>
            <a:ext cx="214458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194472" y="33131"/>
            <a:ext cx="9517057" cy="560414"/>
          </a:xfrm>
          <a:prstGeom prst="rect">
            <a:avLst/>
          </a:prstGeom>
        </p:spPr>
        <p:txBody>
          <a:bodyPr anchor="ctr"/>
          <a:lstStyle>
            <a:lvl1pPr algn="ctr">
              <a:defRPr sz="3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8" name="날짜 개체 틀 2"/>
          <p:cNvSpPr>
            <a:spLocks noGrp="1"/>
          </p:cNvSpPr>
          <p:nvPr userDrawn="1"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60DD957-28B4-4189-9F0B-A1ECBD789C48}" type="datetimeFigureOut">
              <a:rPr lang="ko-KR" altLang="en-US"/>
              <a:pPr>
                <a:defRPr/>
              </a:pPr>
              <a:t>2020-11-20</a:t>
            </a:fld>
            <a:endParaRPr lang="ko-KR" altLang="en-US" dirty="0"/>
          </a:p>
        </p:txBody>
      </p:sp>
      <p:sp>
        <p:nvSpPr>
          <p:cNvPr id="9" name="바닥글 개체 틀 3"/>
          <p:cNvSpPr>
            <a:spLocks noGrp="1"/>
          </p:cNvSpPr>
          <p:nvPr userDrawn="1">
            <p:ph type="ftr" sz="quarter" idx="11"/>
          </p:nvPr>
        </p:nvSpPr>
        <p:spPr>
          <a:xfrm>
            <a:off x="3384550" y="6376989"/>
            <a:ext cx="3136900" cy="365125"/>
          </a:xfrm>
          <a:prstGeom prst="rect">
            <a:avLst/>
          </a:prstGeom>
        </p:spPr>
        <p:txBody>
          <a:bodyPr/>
          <a:lstStyle>
            <a:lvl1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10" name="슬라이드 번호 개체 틀 4"/>
          <p:cNvSpPr>
            <a:spLocks noGrp="1"/>
          </p:cNvSpPr>
          <p:nvPr userDrawn="1"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534F64-6A03-44E0-B3C6-0EB17B55723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유명숙\Desktop\217_01_1.png"/>
          <p:cNvPicPr>
            <a:picLocks noChangeAspect="1" noChangeArrowheads="1"/>
          </p:cNvPicPr>
          <p:nvPr userDrawn="1"/>
        </p:nvPicPr>
        <p:blipFill>
          <a:blip r:embed="rId2" cstate="print"/>
          <a:srcRect r="3999"/>
          <a:stretch>
            <a:fillRect/>
          </a:stretch>
        </p:blipFill>
        <p:spPr bwMode="auto">
          <a:xfrm>
            <a:off x="0" y="-26987"/>
            <a:ext cx="9906000" cy="586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56" y="-17859"/>
            <a:ext cx="9945555" cy="7228123"/>
          </a:xfrm>
          <a:prstGeom prst="rect">
            <a:avLst/>
          </a:prstGeom>
        </p:spPr>
      </p:pic>
      <p:pic>
        <p:nvPicPr>
          <p:cNvPr id="5" name="Picture 5" descr="C:\Users\C199\Desktop\b6.png"/>
          <p:cNvPicPr>
            <a:picLocks noChangeAspect="1" noChangeArrowheads="1"/>
          </p:cNvPicPr>
          <p:nvPr userDrawn="1"/>
        </p:nvPicPr>
        <p:blipFill>
          <a:blip r:embed="rId4" cstate="print"/>
          <a:srcRect t="854" b="89780"/>
          <a:stretch>
            <a:fillRect/>
          </a:stretch>
        </p:blipFill>
        <p:spPr bwMode="auto">
          <a:xfrm>
            <a:off x="0" y="-19050"/>
            <a:ext cx="9906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C:\Users\C199\Desktop\b01_1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61420" y="1"/>
            <a:ext cx="214458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194472" y="33131"/>
            <a:ext cx="9517057" cy="560414"/>
          </a:xfrm>
          <a:prstGeom prst="rect">
            <a:avLst/>
          </a:prstGeom>
        </p:spPr>
        <p:txBody>
          <a:bodyPr anchor="ctr"/>
          <a:lstStyle>
            <a:lvl1pPr algn="ctr">
              <a:defRPr sz="3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8" name="날짜 개체 틀 2"/>
          <p:cNvSpPr>
            <a:spLocks noGrp="1"/>
          </p:cNvSpPr>
          <p:nvPr userDrawn="1"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60DD957-28B4-4189-9F0B-A1ECBD789C48}" type="datetimeFigureOut">
              <a:rPr lang="ko-KR" altLang="en-US"/>
              <a:pPr>
                <a:defRPr/>
              </a:pPr>
              <a:t>2020-11-20</a:t>
            </a:fld>
            <a:endParaRPr lang="ko-KR" altLang="en-US" dirty="0"/>
          </a:p>
        </p:txBody>
      </p:sp>
      <p:sp>
        <p:nvSpPr>
          <p:cNvPr id="9" name="바닥글 개체 틀 3"/>
          <p:cNvSpPr>
            <a:spLocks noGrp="1"/>
          </p:cNvSpPr>
          <p:nvPr userDrawn="1">
            <p:ph type="ftr" sz="quarter" idx="11"/>
          </p:nvPr>
        </p:nvSpPr>
        <p:spPr>
          <a:xfrm>
            <a:off x="3384550" y="6376989"/>
            <a:ext cx="3136900" cy="365125"/>
          </a:xfrm>
          <a:prstGeom prst="rect">
            <a:avLst/>
          </a:prstGeom>
        </p:spPr>
        <p:txBody>
          <a:bodyPr/>
          <a:lstStyle>
            <a:lvl1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10" name="슬라이드 번호 개체 틀 4"/>
          <p:cNvSpPr>
            <a:spLocks noGrp="1"/>
          </p:cNvSpPr>
          <p:nvPr userDrawn="1"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534F64-6A03-44E0-B3C6-0EB17B55723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1032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81" r:id="rId5"/>
    <p:sldLayoutId id="2147483672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microsoft.com/office/2007/relationships/hdphoto" Target="../media/hdphoto4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microsoft.com/office/2007/relationships/hdphoto" Target="../media/hdphoto3.wdp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2940830" y="3500438"/>
            <a:ext cx="39314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ko-KR" sz="2800" dirty="0" smtClean="0">
                <a:solidFill>
                  <a:srgbClr val="003300"/>
                </a:solidFill>
                <a:latin typeface="HY견고딕" pitchFamily="18" charset="-127"/>
              </a:rPr>
              <a:t>2020.  11.</a:t>
            </a:r>
            <a:endParaRPr lang="ko-KR" altLang="en-US" sz="2800" dirty="0">
              <a:solidFill>
                <a:srgbClr val="003300"/>
              </a:solidFill>
              <a:latin typeface="HY견고딕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51080" y="1636401"/>
            <a:ext cx="9168575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12700">
            <a:bevelT w="165100" prst="coolSlant"/>
          </a:sp3d>
        </p:spPr>
        <p:txBody>
          <a:bodyPr>
            <a:spAutoFit/>
            <a:sp3d extrusionH="57150">
              <a:bevelT w="82550" h="38100" prst="coolSlant"/>
            </a:sp3d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5400" b="1" dirty="0" smtClean="0">
                <a:solidFill>
                  <a:srgbClr val="0033CC"/>
                </a:solidFill>
                <a:effectLst>
                  <a:outerShdw blurRad="25400" dist="127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주 요  업 무  현 황</a:t>
            </a:r>
            <a:endParaRPr lang="en-US" altLang="ko-KR" sz="5400" b="1" dirty="0">
              <a:solidFill>
                <a:srgbClr val="0033CC"/>
              </a:solidFill>
              <a:effectLst>
                <a:outerShdw blurRad="25400" dist="127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5" name="Picture 2" descr="D:\비토피티\템플릿용 자료모음\아이콘&amp;사진&amp;이미지\L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64217">
            <a:off x="2149740" y="1551035"/>
            <a:ext cx="355997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7" descr="C:\Users\유명숙\Desktop\l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8567" y="4797425"/>
            <a:ext cx="4017433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제목 1"/>
          <p:cNvSpPr txBox="1">
            <a:spLocks/>
          </p:cNvSpPr>
          <p:nvPr/>
        </p:nvSpPr>
        <p:spPr bwMode="auto">
          <a:xfrm>
            <a:off x="3709207" y="5209854"/>
            <a:ext cx="4416592" cy="53759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ko-KR" alt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논산국토관리사무소</a:t>
            </a:r>
            <a:endParaRPr lang="ko-KR" alt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그림 8" descr="엠블럼-국토교통부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8254" y="5087864"/>
            <a:ext cx="756084" cy="781570"/>
          </a:xfrm>
          <a:prstGeom prst="rect">
            <a:avLst/>
          </a:prstGeom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타원 4"/>
          <p:cNvSpPr/>
          <p:nvPr/>
        </p:nvSpPr>
        <p:spPr bwMode="auto">
          <a:xfrm rot="20202840">
            <a:off x="7734807" y="1642489"/>
            <a:ext cx="502877" cy="78256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FFFFFF"/>
              </a:solidFill>
            </a:endParaRPr>
          </a:p>
        </p:txBody>
      </p:sp>
      <p:sp>
        <p:nvSpPr>
          <p:cNvPr id="83" name="모서리가 둥근 직사각형 82"/>
          <p:cNvSpPr/>
          <p:nvPr/>
        </p:nvSpPr>
        <p:spPr bwMode="auto">
          <a:xfrm>
            <a:off x="1934745" y="30066"/>
            <a:ext cx="6036511" cy="59062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39" name="제목 38"/>
          <p:cNvSpPr>
            <a:spLocks noGrp="1"/>
          </p:cNvSpPr>
          <p:nvPr>
            <p:ph type="title"/>
          </p:nvPr>
        </p:nvSpPr>
        <p:spPr>
          <a:xfrm>
            <a:off x="194338" y="33339"/>
            <a:ext cx="9517327" cy="5603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</a:rPr>
              <a:t>관 할 범 위 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</a:rPr>
              <a:t> 도로부문 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ko-KR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72" name="그룹 3"/>
          <p:cNvGrpSpPr>
            <a:grpSpLocks/>
          </p:cNvGrpSpPr>
          <p:nvPr/>
        </p:nvGrpSpPr>
        <p:grpSpPr bwMode="auto">
          <a:xfrm>
            <a:off x="400577" y="3179759"/>
            <a:ext cx="3850345" cy="2486386"/>
            <a:chOff x="372821" y="3722751"/>
            <a:chExt cx="3479473" cy="1619498"/>
          </a:xfrm>
        </p:grpSpPr>
        <p:sp>
          <p:nvSpPr>
            <p:cNvPr id="73" name="모서리가 둥근 직사각형 72"/>
            <p:cNvSpPr/>
            <p:nvPr/>
          </p:nvSpPr>
          <p:spPr>
            <a:xfrm>
              <a:off x="387410" y="3722751"/>
              <a:ext cx="3464884" cy="1146629"/>
            </a:xfrm>
            <a:prstGeom prst="roundRect">
              <a:avLst>
                <a:gd name="adj" fmla="val 9902"/>
              </a:avLst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ko-KR" altLang="en-US" dirty="0"/>
            </a:p>
          </p:txBody>
        </p:sp>
        <p:sp>
          <p:nvSpPr>
            <p:cNvPr id="79" name="TextBox 2"/>
            <p:cNvSpPr txBox="1"/>
            <p:nvPr/>
          </p:nvSpPr>
          <p:spPr>
            <a:xfrm>
              <a:off x="372821" y="3838731"/>
              <a:ext cx="3275245" cy="15035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342900" indent="-342900"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US" altLang="ko-KR" sz="2000" dirty="0" smtClean="0">
                  <a:latin typeface="HY견고딕" pitchFamily="18" charset="-127"/>
                  <a:cs typeface="Arial" pitchFamily="34" charset="0"/>
                </a:rPr>
                <a:t>10</a:t>
              </a:r>
              <a:r>
                <a:rPr lang="ko-KR" altLang="en-US" sz="2000" dirty="0" smtClean="0">
                  <a:latin typeface="HY견고딕" pitchFamily="18" charset="-127"/>
                  <a:cs typeface="Arial" pitchFamily="34" charset="0"/>
                </a:rPr>
                <a:t>개 노선</a:t>
              </a:r>
              <a:r>
                <a:rPr lang="en-US" altLang="ko-KR" sz="2000" dirty="0" smtClean="0">
                  <a:latin typeface="HY견고딕" pitchFamily="18" charset="-127"/>
                  <a:cs typeface="Arial" pitchFamily="34" charset="0"/>
                </a:rPr>
                <a:t>(</a:t>
              </a:r>
              <a:r>
                <a:rPr lang="ko-KR" altLang="en-US" sz="2000" dirty="0" smtClean="0">
                  <a:latin typeface="HY견고딕" pitchFamily="18" charset="-127"/>
                  <a:cs typeface="Arial" pitchFamily="34" charset="0"/>
                </a:rPr>
                <a:t>총</a:t>
              </a:r>
              <a:r>
                <a:rPr lang="en-US" altLang="ko-KR" sz="2000" dirty="0" smtClean="0">
                  <a:latin typeface="HY견고딕" pitchFamily="18" charset="-127"/>
                  <a:cs typeface="Arial" pitchFamily="34" charset="0"/>
                </a:rPr>
                <a:t>396.3km)</a:t>
              </a:r>
            </a:p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 - 4</a:t>
              </a:r>
              <a:r>
                <a:rPr lang="ko-KR" altLang="en-US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차로 </a:t>
              </a:r>
              <a:r>
                <a:rPr lang="en-US" altLang="ko-KR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348.8km</a:t>
              </a:r>
            </a:p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 - 2</a:t>
              </a:r>
              <a:r>
                <a:rPr lang="ko-KR" altLang="en-US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차로   </a:t>
              </a:r>
              <a:r>
                <a:rPr lang="en-US" altLang="ko-KR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47.5km</a:t>
              </a:r>
            </a:p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dirty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※</a:t>
              </a:r>
              <a:r>
                <a:rPr lang="en-US" altLang="ko-KR" sz="1600" dirty="0">
                  <a:solidFill>
                    <a:srgbClr val="669900"/>
                  </a:solidFill>
                  <a:latin typeface="HY견고딕" pitchFamily="18" charset="-127"/>
                  <a:cs typeface="Arial" pitchFamily="34" charset="0"/>
                </a:rPr>
                <a:t> </a:t>
              </a:r>
              <a:r>
                <a:rPr lang="ko-KR" altLang="en-US" sz="1600" dirty="0" err="1">
                  <a:solidFill>
                    <a:srgbClr val="669900"/>
                  </a:solidFill>
                  <a:latin typeface="HY견고딕" pitchFamily="18" charset="-127"/>
                  <a:cs typeface="Arial" pitchFamily="34" charset="0"/>
                </a:rPr>
                <a:t>지자체</a:t>
              </a:r>
              <a:r>
                <a:rPr lang="ko-KR" altLang="en-US" sz="1600" dirty="0">
                  <a:solidFill>
                    <a:srgbClr val="669900"/>
                  </a:solidFill>
                  <a:latin typeface="HY견고딕" pitchFamily="18" charset="-127"/>
                  <a:cs typeface="Arial" pitchFamily="34" charset="0"/>
                </a:rPr>
                <a:t> 위임 </a:t>
              </a:r>
              <a:r>
                <a:rPr lang="en-US" altLang="ko-KR" sz="1600" smtClean="0">
                  <a:solidFill>
                    <a:srgbClr val="669900"/>
                  </a:solidFill>
                  <a:latin typeface="HY견고딕" pitchFamily="18" charset="-127"/>
                  <a:cs typeface="Arial" pitchFamily="34" charset="0"/>
                </a:rPr>
                <a:t>300.1km</a:t>
              </a:r>
              <a:endParaRPr lang="en-US" altLang="ko-KR" sz="1600" dirty="0">
                <a:solidFill>
                  <a:srgbClr val="669900"/>
                </a:solidFill>
                <a:latin typeface="HY견고딕" pitchFamily="18" charset="-127"/>
                <a:cs typeface="Arial" pitchFamily="34" charset="0"/>
              </a:endParaRPr>
            </a:p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2000" dirty="0" smtClean="0">
                <a:solidFill>
                  <a:schemeClr val="accent1"/>
                </a:solidFill>
                <a:latin typeface="HY견고딕" pitchFamily="18" charset="-127"/>
                <a:cs typeface="Arial" pitchFamily="34" charset="0"/>
              </a:endParaRPr>
            </a:p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2000" dirty="0" smtClean="0">
                <a:solidFill>
                  <a:schemeClr val="accent1"/>
                </a:solidFill>
                <a:latin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82" name="그룹 471"/>
          <p:cNvGrpSpPr>
            <a:grpSpLocks/>
          </p:cNvGrpSpPr>
          <p:nvPr/>
        </p:nvGrpSpPr>
        <p:grpSpPr bwMode="auto">
          <a:xfrm>
            <a:off x="366316" y="1438277"/>
            <a:ext cx="3336545" cy="1291337"/>
            <a:chOff x="390602" y="4671066"/>
            <a:chExt cx="1643006" cy="1655193"/>
          </a:xfrm>
        </p:grpSpPr>
        <p:sp>
          <p:nvSpPr>
            <p:cNvPr id="87" name="모서리가 둥근 직사각형 86"/>
            <p:cNvSpPr/>
            <p:nvPr/>
          </p:nvSpPr>
          <p:spPr>
            <a:xfrm>
              <a:off x="390602" y="4671066"/>
              <a:ext cx="1599741" cy="1269708"/>
            </a:xfrm>
            <a:prstGeom prst="roundRect">
              <a:avLst>
                <a:gd name="adj" fmla="val 9902"/>
              </a:avLst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ko-KR" altLang="en-US" dirty="0"/>
            </a:p>
          </p:txBody>
        </p:sp>
        <p:sp>
          <p:nvSpPr>
            <p:cNvPr id="88" name="TextBox 2"/>
            <p:cNvSpPr txBox="1"/>
            <p:nvPr/>
          </p:nvSpPr>
          <p:spPr>
            <a:xfrm>
              <a:off x="390734" y="4787717"/>
              <a:ext cx="1642874" cy="15385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342900" indent="-342900"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ko-KR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cs typeface="Arial" pitchFamily="34" charset="0"/>
                </a:rPr>
                <a:t>충청남도 동남권역</a:t>
              </a:r>
              <a:endPara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endParaRPr>
            </a:p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cs typeface="Arial" pitchFamily="34" charset="0"/>
                </a:rPr>
                <a:t> </a:t>
              </a:r>
              <a:r>
                <a:rPr lang="en-US" altLang="ko-KR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- 6</a:t>
              </a:r>
              <a:r>
                <a:rPr lang="ko-KR" altLang="en-US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개 시</a:t>
              </a:r>
              <a:r>
                <a:rPr lang="en-US" altLang="ko-KR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,</a:t>
              </a:r>
              <a:r>
                <a:rPr lang="ko-KR" altLang="en-US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 </a:t>
              </a:r>
              <a:r>
                <a:rPr lang="en-US" altLang="ko-KR" sz="2000" dirty="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4</a:t>
              </a:r>
              <a:r>
                <a:rPr lang="ko-KR" altLang="en-US" sz="2000" smtClean="0">
                  <a:solidFill>
                    <a:schemeClr val="accent1"/>
                  </a:solidFill>
                  <a:latin typeface="HY견고딕" pitchFamily="18" charset="-127"/>
                  <a:cs typeface="Arial" pitchFamily="34" charset="0"/>
                </a:rPr>
                <a:t>개 군</a:t>
              </a:r>
              <a:endParaRPr lang="en-US" altLang="ko-KR" sz="2000" dirty="0" smtClean="0">
                <a:solidFill>
                  <a:schemeClr val="accent1"/>
                </a:solidFill>
                <a:latin typeface="HY견고딕" pitchFamily="18" charset="-127"/>
                <a:cs typeface="Arial" pitchFamily="34" charset="0"/>
              </a:endParaRPr>
            </a:p>
            <a:p>
              <a:pPr marL="342900" indent="-342900"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89" name="그룹 449"/>
          <p:cNvGrpSpPr>
            <a:grpSpLocks/>
          </p:cNvGrpSpPr>
          <p:nvPr/>
        </p:nvGrpSpPr>
        <p:grpSpPr bwMode="auto">
          <a:xfrm>
            <a:off x="350837" y="908050"/>
            <a:ext cx="1637242" cy="642938"/>
            <a:chOff x="5780370" y="-1104997"/>
            <a:chExt cx="1800000" cy="650299"/>
          </a:xfrm>
        </p:grpSpPr>
        <p:grpSp>
          <p:nvGrpSpPr>
            <p:cNvPr id="90" name="그룹 451"/>
            <p:cNvGrpSpPr>
              <a:grpSpLocks/>
            </p:cNvGrpSpPr>
            <p:nvPr/>
          </p:nvGrpSpPr>
          <p:grpSpPr bwMode="auto">
            <a:xfrm>
              <a:off x="5780370" y="-1104997"/>
              <a:ext cx="1800000" cy="645565"/>
              <a:chOff x="5780370" y="-1120764"/>
              <a:chExt cx="1800000" cy="645565"/>
            </a:xfrm>
          </p:grpSpPr>
          <p:grpSp>
            <p:nvGrpSpPr>
              <p:cNvPr id="92" name="그룹 453"/>
              <p:cNvGrpSpPr>
                <a:grpSpLocks/>
              </p:cNvGrpSpPr>
              <p:nvPr/>
            </p:nvGrpSpPr>
            <p:grpSpPr bwMode="auto">
              <a:xfrm>
                <a:off x="5780370" y="-1120764"/>
                <a:ext cx="1800000" cy="645565"/>
                <a:chOff x="5796136" y="-936147"/>
                <a:chExt cx="1800000" cy="476715"/>
              </a:xfrm>
            </p:grpSpPr>
            <p:sp>
              <p:nvSpPr>
                <p:cNvPr id="94" name="모서리가 둥근 직사각형 93"/>
                <p:cNvSpPr/>
                <p:nvPr/>
              </p:nvSpPr>
              <p:spPr>
                <a:xfrm>
                  <a:off x="5796136" y="-936147"/>
                  <a:ext cx="1800000" cy="476715"/>
                </a:xfrm>
                <a:prstGeom prst="roundRect">
                  <a:avLst/>
                </a:prstGeom>
                <a:solidFill>
                  <a:srgbClr val="82B000"/>
                </a:solidFill>
                <a:ln w="28575">
                  <a:noFill/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dirty="0"/>
                </a:p>
              </p:txBody>
            </p:sp>
            <p:grpSp>
              <p:nvGrpSpPr>
                <p:cNvPr id="96" name="그룹 270"/>
                <p:cNvGrpSpPr>
                  <a:grpSpLocks/>
                </p:cNvGrpSpPr>
                <p:nvPr/>
              </p:nvGrpSpPr>
              <p:grpSpPr bwMode="auto">
                <a:xfrm>
                  <a:off x="5812536" y="-926737"/>
                  <a:ext cx="1758482" cy="453955"/>
                  <a:chOff x="414563" y="2501418"/>
                  <a:chExt cx="2040072" cy="411419"/>
                </a:xfrm>
              </p:grpSpPr>
              <p:sp>
                <p:nvSpPr>
                  <p:cNvPr id="97" name="타원 96"/>
                  <p:cNvSpPr/>
                  <p:nvPr/>
                </p:nvSpPr>
                <p:spPr bwMode="auto">
                  <a:xfrm rot="1963462">
                    <a:off x="2317687" y="2503560"/>
                    <a:ext cx="135529" cy="52491"/>
                  </a:xfrm>
                  <a:prstGeom prst="ellipse">
                    <a:avLst/>
                  </a:prstGeom>
                  <a:gradFill flip="none" rotWithShape="1">
                    <a:gsLst>
                      <a:gs pos="1500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/>
                  </a:p>
                </p:txBody>
              </p:sp>
              <p:sp>
                <p:nvSpPr>
                  <p:cNvPr id="98" name="모서리가 둥근 직사각형 97"/>
                  <p:cNvSpPr/>
                  <p:nvPr/>
                </p:nvSpPr>
                <p:spPr>
                  <a:xfrm>
                    <a:off x="414563" y="2501418"/>
                    <a:ext cx="2040072" cy="411419"/>
                  </a:xfrm>
                  <a:prstGeom prst="roundRect">
                    <a:avLst/>
                  </a:prstGeom>
                  <a:gradFill rotWithShape="1">
                    <a:gsLst>
                      <a:gs pos="0">
                        <a:srgbClr val="FFFFFF">
                          <a:alpha val="70000"/>
                        </a:srgbClr>
                      </a:gs>
                      <a:gs pos="42000">
                        <a:srgbClr val="FFFFFF">
                          <a:gamma/>
                          <a:tint val="0"/>
                          <a:invGamma/>
                          <a:alpha val="0"/>
                        </a:srgb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l"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ea typeface="굴림" charset="-127"/>
                    </a:endParaRPr>
                  </a:p>
                </p:txBody>
              </p:sp>
            </p:grpSp>
          </p:grpSp>
          <p:sp>
            <p:nvSpPr>
              <p:cNvPr id="93" name="모서리가 둥근 직사각형 92"/>
              <p:cNvSpPr/>
              <p:nvPr/>
            </p:nvSpPr>
            <p:spPr>
              <a:xfrm>
                <a:off x="5916927" y="-1024762"/>
                <a:ext cx="1526886" cy="450222"/>
              </a:xfrm>
              <a:prstGeom prst="roundRect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innerShdw blurRad="88900" dir="11760000">
                  <a:prstClr val="black">
                    <a:alpha val="86000"/>
                  </a:prstClr>
                </a:innerShdw>
              </a:effectLst>
            </p:spPr>
            <p:txBody>
              <a:bodyPr/>
              <a:lstStyle/>
              <a:p>
                <a:pPr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91" name="모서리가 둥근 직사각형 90"/>
            <p:cNvSpPr/>
            <p:nvPr/>
          </p:nvSpPr>
          <p:spPr>
            <a:xfrm>
              <a:off x="5780370" y="-1102770"/>
              <a:ext cx="1800000" cy="648072"/>
            </a:xfrm>
            <a:prstGeom prst="roundRect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100000">
                  <a:sysClr val="window" lastClr="FFFFFF">
                    <a:alpha val="50000"/>
                  </a:sysClr>
                </a:gs>
              </a:gsLst>
              <a:lin ang="5400000" scaled="1"/>
              <a:tileRect/>
            </a:gradFill>
            <a:ln w="19050" cap="flat" cmpd="sng" algn="ctr">
              <a:noFill/>
              <a:prstDash val="solid"/>
            </a:ln>
            <a:effectLst/>
            <a:scene3d>
              <a:camera prst="perspectiveAbove" fov="0">
                <a:rot lat="0" lon="0" rev="0"/>
              </a:camera>
              <a:lightRig rig="flat" dir="t">
                <a:rot lat="0" lon="0" rev="7920000"/>
              </a:lightRig>
            </a:scene3d>
            <a:sp3d prstMaterial="clear">
              <a:bevelT w="127000" h="63500"/>
            </a:sp3d>
          </p:spPr>
          <p:txBody>
            <a:bodyPr anchor="ctr"/>
            <a:lstStyle/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</p:grpSp>
      <p:sp>
        <p:nvSpPr>
          <p:cNvPr id="99" name="TextBox 98"/>
          <p:cNvSpPr txBox="1">
            <a:spLocks noChangeArrowheads="1"/>
          </p:cNvSpPr>
          <p:nvPr/>
        </p:nvSpPr>
        <p:spPr bwMode="auto">
          <a:xfrm>
            <a:off x="455746" y="1025525"/>
            <a:ext cx="139819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dirty="0">
                <a:solidFill>
                  <a:srgbClr val="79A400"/>
                </a:solidFill>
                <a:latin typeface="HY견고딕" pitchFamily="18" charset="-127"/>
                <a:cs typeface="Arial" charset="0"/>
              </a:rPr>
              <a:t>관할구역</a:t>
            </a:r>
            <a:endParaRPr lang="en-US" altLang="ko-KR" dirty="0">
              <a:solidFill>
                <a:srgbClr val="79A400"/>
              </a:solidFill>
              <a:latin typeface="HY견고딕" pitchFamily="18" charset="-127"/>
              <a:cs typeface="Arial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381794" y="5587128"/>
            <a:ext cx="4571206" cy="1010225"/>
          </a:xfrm>
          <a:prstGeom prst="roundRect">
            <a:avLst>
              <a:gd name="adj" fmla="val 9902"/>
            </a:avLst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ko-KR" altLang="en-US" dirty="0"/>
          </a:p>
        </p:txBody>
      </p:sp>
      <p:grpSp>
        <p:nvGrpSpPr>
          <p:cNvPr id="101" name="그룹 449"/>
          <p:cNvGrpSpPr>
            <a:grpSpLocks/>
          </p:cNvGrpSpPr>
          <p:nvPr/>
        </p:nvGrpSpPr>
        <p:grpSpPr bwMode="auto">
          <a:xfrm>
            <a:off x="381794" y="5056902"/>
            <a:ext cx="1914129" cy="642938"/>
            <a:chOff x="5780370" y="-1104997"/>
            <a:chExt cx="1800000" cy="650299"/>
          </a:xfrm>
        </p:grpSpPr>
        <p:grpSp>
          <p:nvGrpSpPr>
            <p:cNvPr id="102" name="그룹 451"/>
            <p:cNvGrpSpPr>
              <a:grpSpLocks/>
            </p:cNvGrpSpPr>
            <p:nvPr/>
          </p:nvGrpSpPr>
          <p:grpSpPr bwMode="auto">
            <a:xfrm>
              <a:off x="5780370" y="-1104997"/>
              <a:ext cx="1800000" cy="645565"/>
              <a:chOff x="5780370" y="-1120764"/>
              <a:chExt cx="1800000" cy="645565"/>
            </a:xfrm>
          </p:grpSpPr>
          <p:grpSp>
            <p:nvGrpSpPr>
              <p:cNvPr id="107" name="그룹 453"/>
              <p:cNvGrpSpPr>
                <a:grpSpLocks/>
              </p:cNvGrpSpPr>
              <p:nvPr/>
            </p:nvGrpSpPr>
            <p:grpSpPr bwMode="auto">
              <a:xfrm>
                <a:off x="5780370" y="-1120764"/>
                <a:ext cx="1800000" cy="645565"/>
                <a:chOff x="5796136" y="-936147"/>
                <a:chExt cx="1800000" cy="476715"/>
              </a:xfrm>
            </p:grpSpPr>
            <p:sp>
              <p:nvSpPr>
                <p:cNvPr id="109" name="모서리가 둥근 직사각형 108"/>
                <p:cNvSpPr/>
                <p:nvPr/>
              </p:nvSpPr>
              <p:spPr>
                <a:xfrm>
                  <a:off x="5796136" y="-936147"/>
                  <a:ext cx="1800000" cy="476715"/>
                </a:xfrm>
                <a:prstGeom prst="roundRect">
                  <a:avLst/>
                </a:prstGeom>
                <a:solidFill>
                  <a:srgbClr val="82B000"/>
                </a:solidFill>
                <a:ln w="28575">
                  <a:noFill/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dirty="0"/>
                </a:p>
              </p:txBody>
            </p:sp>
            <p:grpSp>
              <p:nvGrpSpPr>
                <p:cNvPr id="110" name="그룹 270"/>
                <p:cNvGrpSpPr>
                  <a:grpSpLocks/>
                </p:cNvGrpSpPr>
                <p:nvPr/>
              </p:nvGrpSpPr>
              <p:grpSpPr bwMode="auto">
                <a:xfrm>
                  <a:off x="5812536" y="-926737"/>
                  <a:ext cx="1758482" cy="453955"/>
                  <a:chOff x="414563" y="2501418"/>
                  <a:chExt cx="2040072" cy="411419"/>
                </a:xfrm>
              </p:grpSpPr>
              <p:sp>
                <p:nvSpPr>
                  <p:cNvPr id="111" name="타원 110"/>
                  <p:cNvSpPr/>
                  <p:nvPr/>
                </p:nvSpPr>
                <p:spPr bwMode="auto">
                  <a:xfrm rot="1963462">
                    <a:off x="2317687" y="2503560"/>
                    <a:ext cx="135529" cy="52491"/>
                  </a:xfrm>
                  <a:prstGeom prst="ellipse">
                    <a:avLst/>
                  </a:prstGeom>
                  <a:gradFill flip="none" rotWithShape="1">
                    <a:gsLst>
                      <a:gs pos="1500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/>
                  </a:p>
                </p:txBody>
              </p:sp>
              <p:sp>
                <p:nvSpPr>
                  <p:cNvPr id="112" name="모서리가 둥근 직사각형 111"/>
                  <p:cNvSpPr/>
                  <p:nvPr/>
                </p:nvSpPr>
                <p:spPr>
                  <a:xfrm>
                    <a:off x="414563" y="2501418"/>
                    <a:ext cx="2040072" cy="411419"/>
                  </a:xfrm>
                  <a:prstGeom prst="roundRect">
                    <a:avLst/>
                  </a:prstGeom>
                  <a:gradFill rotWithShape="1">
                    <a:gsLst>
                      <a:gs pos="0">
                        <a:srgbClr val="FFFFFF">
                          <a:alpha val="70000"/>
                        </a:srgbClr>
                      </a:gs>
                      <a:gs pos="42000">
                        <a:srgbClr val="FFFFFF">
                          <a:gamma/>
                          <a:tint val="0"/>
                          <a:invGamma/>
                          <a:alpha val="0"/>
                        </a:srgb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l"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ea typeface="굴림" charset="-127"/>
                    </a:endParaRPr>
                  </a:p>
                </p:txBody>
              </p:sp>
            </p:grpSp>
          </p:grpSp>
          <p:sp>
            <p:nvSpPr>
              <p:cNvPr id="108" name="모서리가 둥근 직사각형 107"/>
              <p:cNvSpPr/>
              <p:nvPr/>
            </p:nvSpPr>
            <p:spPr>
              <a:xfrm>
                <a:off x="5916927" y="-1024762"/>
                <a:ext cx="1526886" cy="450222"/>
              </a:xfrm>
              <a:prstGeom prst="roundRect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innerShdw blurRad="88900" dir="11760000">
                  <a:prstClr val="black">
                    <a:alpha val="86000"/>
                  </a:prstClr>
                </a:innerShdw>
              </a:effectLst>
            </p:spPr>
            <p:txBody>
              <a:bodyPr/>
              <a:lstStyle/>
              <a:p>
                <a:pPr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03" name="모서리가 둥근 직사각형 102"/>
            <p:cNvSpPr/>
            <p:nvPr/>
          </p:nvSpPr>
          <p:spPr>
            <a:xfrm>
              <a:off x="5780370" y="-1102770"/>
              <a:ext cx="1800000" cy="648072"/>
            </a:xfrm>
            <a:prstGeom prst="roundRect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100000">
                  <a:sysClr val="window" lastClr="FFFFFF">
                    <a:alpha val="50000"/>
                  </a:sysClr>
                </a:gs>
              </a:gsLst>
              <a:lin ang="5400000" scaled="1"/>
              <a:tileRect/>
            </a:gradFill>
            <a:ln w="19050" cap="flat" cmpd="sng" algn="ctr">
              <a:noFill/>
              <a:prstDash val="solid"/>
            </a:ln>
            <a:effectLst/>
            <a:scene3d>
              <a:camera prst="perspectiveAbove" fov="0">
                <a:rot lat="0" lon="0" rev="0"/>
              </a:camera>
              <a:lightRig rig="flat" dir="t">
                <a:rot lat="0" lon="0" rev="7920000"/>
              </a:lightRig>
            </a:scene3d>
            <a:sp3d prstMaterial="clear">
              <a:bevelT w="127000" h="63500"/>
            </a:sp3d>
          </p:spPr>
          <p:txBody>
            <a:bodyPr anchor="ctr"/>
            <a:lstStyle/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</p:grpSp>
      <p:sp>
        <p:nvSpPr>
          <p:cNvPr id="113" name="TextBox 112"/>
          <p:cNvSpPr txBox="1">
            <a:spLocks noChangeArrowheads="1"/>
          </p:cNvSpPr>
          <p:nvPr/>
        </p:nvSpPr>
        <p:spPr bwMode="auto">
          <a:xfrm>
            <a:off x="486702" y="5173861"/>
            <a:ext cx="16647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dirty="0" smtClean="0">
                <a:solidFill>
                  <a:srgbClr val="79A400"/>
                </a:solidFill>
                <a:latin typeface="HY견고딕" pitchFamily="18" charset="-127"/>
                <a:cs typeface="Arial" charset="0"/>
              </a:rPr>
              <a:t>도로구조물</a:t>
            </a:r>
            <a:endParaRPr lang="en-US" altLang="ko-KR" dirty="0">
              <a:solidFill>
                <a:srgbClr val="79A400"/>
              </a:solidFill>
              <a:latin typeface="HY견고딕" pitchFamily="18" charset="-127"/>
              <a:cs typeface="Arial" charset="0"/>
            </a:endParaRPr>
          </a:p>
        </p:txBody>
      </p:sp>
      <p:grpSp>
        <p:nvGrpSpPr>
          <p:cNvPr id="114" name="그룹 449"/>
          <p:cNvGrpSpPr>
            <a:grpSpLocks/>
          </p:cNvGrpSpPr>
          <p:nvPr/>
        </p:nvGrpSpPr>
        <p:grpSpPr bwMode="auto">
          <a:xfrm>
            <a:off x="419629" y="2655882"/>
            <a:ext cx="1638962" cy="641350"/>
            <a:chOff x="5780370" y="-1104997"/>
            <a:chExt cx="1800000" cy="650299"/>
          </a:xfrm>
        </p:grpSpPr>
        <p:grpSp>
          <p:nvGrpSpPr>
            <p:cNvPr id="115" name="그룹 451"/>
            <p:cNvGrpSpPr>
              <a:grpSpLocks/>
            </p:cNvGrpSpPr>
            <p:nvPr/>
          </p:nvGrpSpPr>
          <p:grpSpPr bwMode="auto">
            <a:xfrm>
              <a:off x="5780370" y="-1104997"/>
              <a:ext cx="1800000" cy="645565"/>
              <a:chOff x="5780370" y="-1120764"/>
              <a:chExt cx="1800000" cy="645565"/>
            </a:xfrm>
          </p:grpSpPr>
          <p:grpSp>
            <p:nvGrpSpPr>
              <p:cNvPr id="117" name="그룹 453"/>
              <p:cNvGrpSpPr>
                <a:grpSpLocks/>
              </p:cNvGrpSpPr>
              <p:nvPr/>
            </p:nvGrpSpPr>
            <p:grpSpPr bwMode="auto">
              <a:xfrm>
                <a:off x="5780370" y="-1120764"/>
                <a:ext cx="1800000" cy="645565"/>
                <a:chOff x="5796136" y="-936147"/>
                <a:chExt cx="1800000" cy="476715"/>
              </a:xfrm>
            </p:grpSpPr>
            <p:sp>
              <p:nvSpPr>
                <p:cNvPr id="119" name="모서리가 둥근 직사각형 118"/>
                <p:cNvSpPr/>
                <p:nvPr/>
              </p:nvSpPr>
              <p:spPr>
                <a:xfrm>
                  <a:off x="5796136" y="-936147"/>
                  <a:ext cx="1800000" cy="476715"/>
                </a:xfrm>
                <a:prstGeom prst="roundRect">
                  <a:avLst/>
                </a:prstGeom>
                <a:solidFill>
                  <a:srgbClr val="82B000"/>
                </a:solidFill>
                <a:ln w="28575">
                  <a:noFill/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dirty="0"/>
                </a:p>
              </p:txBody>
            </p:sp>
            <p:grpSp>
              <p:nvGrpSpPr>
                <p:cNvPr id="120" name="그룹 270"/>
                <p:cNvGrpSpPr>
                  <a:grpSpLocks/>
                </p:cNvGrpSpPr>
                <p:nvPr/>
              </p:nvGrpSpPr>
              <p:grpSpPr bwMode="auto">
                <a:xfrm>
                  <a:off x="5812536" y="-926737"/>
                  <a:ext cx="1758482" cy="453955"/>
                  <a:chOff x="414563" y="2501418"/>
                  <a:chExt cx="2040072" cy="411419"/>
                </a:xfrm>
              </p:grpSpPr>
              <p:sp>
                <p:nvSpPr>
                  <p:cNvPr id="121" name="타원 120"/>
                  <p:cNvSpPr/>
                  <p:nvPr/>
                </p:nvSpPr>
                <p:spPr bwMode="auto">
                  <a:xfrm rot="1963462">
                    <a:off x="2317687" y="2503560"/>
                    <a:ext cx="135529" cy="52491"/>
                  </a:xfrm>
                  <a:prstGeom prst="ellipse">
                    <a:avLst/>
                  </a:prstGeom>
                  <a:gradFill flip="none" rotWithShape="1">
                    <a:gsLst>
                      <a:gs pos="1500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/>
                  </a:p>
                </p:txBody>
              </p:sp>
              <p:sp>
                <p:nvSpPr>
                  <p:cNvPr id="122" name="모서리가 둥근 직사각형 121"/>
                  <p:cNvSpPr/>
                  <p:nvPr/>
                </p:nvSpPr>
                <p:spPr>
                  <a:xfrm>
                    <a:off x="414563" y="2501418"/>
                    <a:ext cx="2040072" cy="411419"/>
                  </a:xfrm>
                  <a:prstGeom prst="roundRect">
                    <a:avLst/>
                  </a:prstGeom>
                  <a:gradFill rotWithShape="1">
                    <a:gsLst>
                      <a:gs pos="0">
                        <a:srgbClr val="FFFFFF">
                          <a:alpha val="70000"/>
                        </a:srgbClr>
                      </a:gs>
                      <a:gs pos="42000">
                        <a:srgbClr val="FFFFFF">
                          <a:gamma/>
                          <a:tint val="0"/>
                          <a:invGamma/>
                          <a:alpha val="0"/>
                        </a:srgb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l"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ea typeface="굴림" charset="-127"/>
                    </a:endParaRPr>
                  </a:p>
                </p:txBody>
              </p:sp>
            </p:grpSp>
          </p:grpSp>
          <p:sp>
            <p:nvSpPr>
              <p:cNvPr id="118" name="모서리가 둥근 직사각형 117"/>
              <p:cNvSpPr/>
              <p:nvPr/>
            </p:nvSpPr>
            <p:spPr>
              <a:xfrm>
                <a:off x="5916927" y="-1024762"/>
                <a:ext cx="1526886" cy="450222"/>
              </a:xfrm>
              <a:prstGeom prst="roundRect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innerShdw blurRad="88900" dir="11760000">
                  <a:prstClr val="black">
                    <a:alpha val="86000"/>
                  </a:prstClr>
                </a:innerShdw>
              </a:effectLst>
            </p:spPr>
            <p:txBody>
              <a:bodyPr/>
              <a:lstStyle/>
              <a:p>
                <a:pPr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16" name="모서리가 둥근 직사각형 115"/>
            <p:cNvSpPr/>
            <p:nvPr/>
          </p:nvSpPr>
          <p:spPr>
            <a:xfrm>
              <a:off x="5780370" y="-1102770"/>
              <a:ext cx="1800000" cy="648072"/>
            </a:xfrm>
            <a:prstGeom prst="roundRect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100000">
                  <a:sysClr val="window" lastClr="FFFFFF">
                    <a:alpha val="50000"/>
                  </a:sysClr>
                </a:gs>
              </a:gsLst>
              <a:lin ang="5400000" scaled="1"/>
              <a:tileRect/>
            </a:gradFill>
            <a:ln w="19050" cap="flat" cmpd="sng" algn="ctr">
              <a:noFill/>
              <a:prstDash val="solid"/>
            </a:ln>
            <a:effectLst/>
            <a:scene3d>
              <a:camera prst="perspectiveAbove" fov="0">
                <a:rot lat="0" lon="0" rev="0"/>
              </a:camera>
              <a:lightRig rig="flat" dir="t">
                <a:rot lat="0" lon="0" rev="7920000"/>
              </a:lightRig>
            </a:scene3d>
            <a:sp3d prstMaterial="clear">
              <a:bevelT w="127000" h="63500"/>
            </a:sp3d>
          </p:spPr>
          <p:txBody>
            <a:bodyPr anchor="ctr"/>
            <a:lstStyle/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</p:grpSp>
      <p:sp>
        <p:nvSpPr>
          <p:cNvPr id="123" name="TextBox 122"/>
          <p:cNvSpPr txBox="1">
            <a:spLocks noChangeArrowheads="1"/>
          </p:cNvSpPr>
          <p:nvPr/>
        </p:nvSpPr>
        <p:spPr bwMode="auto">
          <a:xfrm>
            <a:off x="524538" y="2771769"/>
            <a:ext cx="139819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dirty="0" smtClean="0">
                <a:solidFill>
                  <a:srgbClr val="79A400"/>
                </a:solidFill>
                <a:latin typeface="HY견고딕" pitchFamily="18" charset="-127"/>
                <a:cs typeface="Arial" charset="0"/>
              </a:rPr>
              <a:t>도로연장</a:t>
            </a:r>
            <a:endParaRPr lang="en-US" altLang="ko-KR" dirty="0">
              <a:solidFill>
                <a:srgbClr val="79A400"/>
              </a:solidFill>
              <a:latin typeface="HY견고딕" pitchFamily="18" charset="-127"/>
              <a:cs typeface="Arial" charset="0"/>
            </a:endParaRPr>
          </a:p>
        </p:txBody>
      </p:sp>
      <p:sp>
        <p:nvSpPr>
          <p:cNvPr id="124" name="TextBox 2"/>
          <p:cNvSpPr txBox="1"/>
          <p:nvPr/>
        </p:nvSpPr>
        <p:spPr bwMode="auto">
          <a:xfrm>
            <a:off x="350489" y="5749053"/>
            <a:ext cx="4680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교량 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331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개소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부여대교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청벽대교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 등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)</a:t>
            </a:r>
          </a:p>
          <a:p>
            <a:pPr marL="342900" indent="-34290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터널   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32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개소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(</a:t>
            </a:r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계룡터널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금산터널 등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cs typeface="Arial" pitchFamily="34" charset="0"/>
              </a:rPr>
              <a:t>)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cs typeface="Arial" pitchFamily="34" charset="0"/>
            </a:endParaRPr>
          </a:p>
        </p:txBody>
      </p:sp>
      <p:pic>
        <p:nvPicPr>
          <p:cNvPr id="81" name="그림 80" descr="충남도-행정구역.pn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44007" y="1140050"/>
            <a:ext cx="4499993" cy="3943350"/>
          </a:xfrm>
          <a:prstGeom prst="rect">
            <a:avLst/>
          </a:prstGeom>
        </p:spPr>
      </p:pic>
      <p:sp>
        <p:nvSpPr>
          <p:cNvPr id="85" name="TextBox 10"/>
          <p:cNvSpPr txBox="1">
            <a:spLocks noChangeArrowheads="1"/>
          </p:cNvSpPr>
          <p:nvPr/>
        </p:nvSpPr>
        <p:spPr bwMode="auto">
          <a:xfrm>
            <a:off x="6468540" y="2203080"/>
            <a:ext cx="5838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DC4735"/>
                </a:solidFill>
                <a:latin typeface="나눔고딕 Bold" pitchFamily="50" charset="-127"/>
                <a:ea typeface="나눔고딕 Bold" pitchFamily="50" charset="-127"/>
              </a:rPr>
              <a:t>공주시</a:t>
            </a:r>
          </a:p>
        </p:txBody>
      </p:sp>
      <p:sp>
        <p:nvSpPr>
          <p:cNvPr id="125" name="TextBox 124"/>
          <p:cNvSpPr txBox="1"/>
          <p:nvPr/>
        </p:nvSpPr>
        <p:spPr bwMode="auto">
          <a:xfrm>
            <a:off x="5637815" y="2419104"/>
            <a:ext cx="58381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rgbClr val="414B8B"/>
                </a:solidFill>
                <a:latin typeface="나눔고딕 Bold" pitchFamily="50" charset="-127"/>
                <a:ea typeface="나눔고딕 Bold" pitchFamily="50" charset="-127"/>
              </a:rPr>
              <a:t>청양군</a:t>
            </a:r>
          </a:p>
        </p:txBody>
      </p:sp>
      <p:sp>
        <p:nvSpPr>
          <p:cNvPr id="126" name="TextBox 125"/>
          <p:cNvSpPr txBox="1"/>
          <p:nvPr/>
        </p:nvSpPr>
        <p:spPr bwMode="auto">
          <a:xfrm>
            <a:off x="5693280" y="3309622"/>
            <a:ext cx="58381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rgbClr val="414B8B"/>
                </a:solidFill>
                <a:latin typeface="나눔고딕 Bold" pitchFamily="50" charset="-127"/>
                <a:ea typeface="나눔고딕 Bold" pitchFamily="50" charset="-127"/>
              </a:rPr>
              <a:t>부여군</a:t>
            </a:r>
          </a:p>
        </p:txBody>
      </p:sp>
      <p:sp>
        <p:nvSpPr>
          <p:cNvPr id="127" name="TextBox 126"/>
          <p:cNvSpPr txBox="1"/>
          <p:nvPr/>
        </p:nvSpPr>
        <p:spPr bwMode="auto">
          <a:xfrm>
            <a:off x="5350625" y="3931272"/>
            <a:ext cx="58381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rgbClr val="414B8B"/>
                </a:solidFill>
                <a:latin typeface="나눔고딕 Bold" pitchFamily="50" charset="-127"/>
                <a:ea typeface="나눔고딕 Bold" pitchFamily="50" charset="-127"/>
              </a:rPr>
              <a:t>서천군</a:t>
            </a:r>
          </a:p>
        </p:txBody>
      </p:sp>
      <p:sp>
        <p:nvSpPr>
          <p:cNvPr id="128" name="TextBox 70"/>
          <p:cNvSpPr txBox="1">
            <a:spLocks noChangeArrowheads="1"/>
          </p:cNvSpPr>
          <p:nvPr/>
        </p:nvSpPr>
        <p:spPr bwMode="auto">
          <a:xfrm>
            <a:off x="6824248" y="1428575"/>
            <a:ext cx="62388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DC4735"/>
                </a:solidFill>
                <a:latin typeface="나눔고딕 Bold" pitchFamily="50" charset="-127"/>
                <a:ea typeface="나눔고딕 Bold" pitchFamily="50" charset="-127"/>
              </a:rPr>
              <a:t>천안시 </a:t>
            </a:r>
            <a:endParaRPr lang="en-US" altLang="ko-KR" sz="1100" dirty="0" smtClean="0">
              <a:solidFill>
                <a:srgbClr val="DC4735"/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DC4735"/>
                </a:solidFill>
                <a:latin typeface="나눔고딕 Bold" pitchFamily="50" charset="-127"/>
                <a:ea typeface="나눔고딕 Bold" pitchFamily="50" charset="-127"/>
              </a:rPr>
              <a:t>일부</a:t>
            </a:r>
            <a:endParaRPr lang="ko-KR" altLang="en-US" sz="1100" dirty="0">
              <a:solidFill>
                <a:srgbClr val="DC4735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29" name="TextBox 128"/>
          <p:cNvSpPr txBox="1"/>
          <p:nvPr/>
        </p:nvSpPr>
        <p:spPr bwMode="auto">
          <a:xfrm>
            <a:off x="7818723" y="1800455"/>
            <a:ext cx="58381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100" dirty="0" smtClean="0">
                <a:solidFill>
                  <a:srgbClr val="DC4735"/>
                </a:solidFill>
                <a:latin typeface="나눔고딕 Bold" pitchFamily="50" charset="-127"/>
                <a:ea typeface="나눔고딕 Bold" pitchFamily="50" charset="-127"/>
              </a:rPr>
              <a:t>청주시</a:t>
            </a:r>
            <a:endParaRPr lang="en-US" altLang="ko-KR" sz="1100" dirty="0" smtClean="0">
              <a:solidFill>
                <a:srgbClr val="DC4735"/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algn="ctr">
              <a:defRPr/>
            </a:pPr>
            <a:r>
              <a:rPr lang="ko-KR" altLang="en-US" sz="1100" dirty="0" smtClean="0">
                <a:solidFill>
                  <a:srgbClr val="DC4735"/>
                </a:solidFill>
                <a:latin typeface="나눔고딕 Bold" pitchFamily="50" charset="-127"/>
                <a:ea typeface="나눔고딕 Bold" pitchFamily="50" charset="-127"/>
              </a:rPr>
              <a:t>일부</a:t>
            </a:r>
            <a:endParaRPr lang="ko-KR" altLang="en-US" sz="1100" dirty="0">
              <a:solidFill>
                <a:srgbClr val="DC4735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30" name="TextBox 129"/>
          <p:cNvSpPr txBox="1"/>
          <p:nvPr/>
        </p:nvSpPr>
        <p:spPr bwMode="auto">
          <a:xfrm>
            <a:off x="8000566" y="3859264"/>
            <a:ext cx="58381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rgbClr val="414B8B"/>
                </a:solidFill>
                <a:latin typeface="나눔고딕 Bold" pitchFamily="50" charset="-127"/>
                <a:ea typeface="나눔고딕 Bold" pitchFamily="50" charset="-127"/>
              </a:rPr>
              <a:t>금산군</a:t>
            </a:r>
          </a:p>
        </p:txBody>
      </p:sp>
      <p:sp>
        <p:nvSpPr>
          <p:cNvPr id="131" name="TextBox 78"/>
          <p:cNvSpPr txBox="1">
            <a:spLocks noChangeArrowheads="1"/>
          </p:cNvSpPr>
          <p:nvPr/>
        </p:nvSpPr>
        <p:spPr bwMode="auto">
          <a:xfrm>
            <a:off x="6747109" y="3715248"/>
            <a:ext cx="5838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DC4735"/>
                </a:solidFill>
                <a:latin typeface="나눔고딕 Bold" pitchFamily="50" charset="-127"/>
                <a:ea typeface="나눔고딕 Bold" pitchFamily="50" charset="-127"/>
              </a:rPr>
              <a:t>논산시</a:t>
            </a:r>
            <a:endParaRPr lang="ko-KR" altLang="en-US" sz="1100" dirty="0">
              <a:solidFill>
                <a:srgbClr val="DC4735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32" name="TextBox 80"/>
          <p:cNvSpPr txBox="1">
            <a:spLocks noChangeArrowheads="1"/>
          </p:cNvSpPr>
          <p:nvPr/>
        </p:nvSpPr>
        <p:spPr bwMode="auto">
          <a:xfrm>
            <a:off x="7057712" y="3067176"/>
            <a:ext cx="5838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 dirty="0">
                <a:solidFill>
                  <a:srgbClr val="DC4735"/>
                </a:solidFill>
                <a:latin typeface="나눔고딕 Bold" pitchFamily="50" charset="-127"/>
                <a:ea typeface="나눔고딕 Bold" pitchFamily="50" charset="-127"/>
              </a:rPr>
              <a:t>계룡시</a:t>
            </a:r>
          </a:p>
        </p:txBody>
      </p:sp>
      <p:sp>
        <p:nvSpPr>
          <p:cNvPr id="133" name="타원 132"/>
          <p:cNvSpPr/>
          <p:nvPr/>
        </p:nvSpPr>
        <p:spPr>
          <a:xfrm>
            <a:off x="7435331" y="2245556"/>
            <a:ext cx="447259" cy="2781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</a:endParaRPr>
          </a:p>
        </p:txBody>
      </p:sp>
      <p:sp>
        <p:nvSpPr>
          <p:cNvPr id="134" name="TextBox 10"/>
          <p:cNvSpPr txBox="1">
            <a:spLocks noChangeArrowheads="1"/>
          </p:cNvSpPr>
          <p:nvPr/>
        </p:nvSpPr>
        <p:spPr bwMode="auto">
          <a:xfrm>
            <a:off x="7250607" y="2517534"/>
            <a:ext cx="111601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DC4735"/>
                </a:solidFill>
                <a:latin typeface="나눔고딕 Bold" pitchFamily="50" charset="-127"/>
                <a:ea typeface="나눔고딕 Bold" pitchFamily="50" charset="-127"/>
              </a:rPr>
              <a:t>세종특별자치시</a:t>
            </a:r>
            <a:endParaRPr lang="ko-KR" altLang="en-US" sz="1100" dirty="0">
              <a:solidFill>
                <a:srgbClr val="DC4735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35" name="타원 134"/>
          <p:cNvSpPr/>
          <p:nvPr/>
        </p:nvSpPr>
        <p:spPr bwMode="auto">
          <a:xfrm>
            <a:off x="6660481" y="2441436"/>
            <a:ext cx="110929" cy="1116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DC4735"/>
              </a:solidFill>
            </a:endParaRPr>
          </a:p>
        </p:txBody>
      </p:sp>
      <p:sp>
        <p:nvSpPr>
          <p:cNvPr id="136" name="타원 135"/>
          <p:cNvSpPr/>
          <p:nvPr/>
        </p:nvSpPr>
        <p:spPr bwMode="auto">
          <a:xfrm>
            <a:off x="5823591" y="2689208"/>
            <a:ext cx="110929" cy="1116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FF9A4A"/>
              </a:solidFill>
            </a:endParaRPr>
          </a:p>
        </p:txBody>
      </p:sp>
      <p:sp>
        <p:nvSpPr>
          <p:cNvPr id="137" name="타원 136"/>
          <p:cNvSpPr/>
          <p:nvPr/>
        </p:nvSpPr>
        <p:spPr bwMode="auto">
          <a:xfrm>
            <a:off x="5885218" y="3568679"/>
            <a:ext cx="112161" cy="1116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FFFFFF"/>
              </a:solidFill>
            </a:endParaRPr>
          </a:p>
        </p:txBody>
      </p:sp>
      <p:sp>
        <p:nvSpPr>
          <p:cNvPr id="138" name="타원 137"/>
          <p:cNvSpPr/>
          <p:nvPr/>
        </p:nvSpPr>
        <p:spPr bwMode="auto">
          <a:xfrm>
            <a:off x="5557357" y="4200375"/>
            <a:ext cx="112160" cy="1103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FFFFFF"/>
              </a:solidFill>
            </a:endParaRPr>
          </a:p>
        </p:txBody>
      </p:sp>
      <p:sp>
        <p:nvSpPr>
          <p:cNvPr id="139" name="타원 138"/>
          <p:cNvSpPr/>
          <p:nvPr/>
        </p:nvSpPr>
        <p:spPr bwMode="auto">
          <a:xfrm>
            <a:off x="6766492" y="1577905"/>
            <a:ext cx="110929" cy="1116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DC4735"/>
              </a:solidFill>
            </a:endParaRPr>
          </a:p>
        </p:txBody>
      </p:sp>
      <p:sp>
        <p:nvSpPr>
          <p:cNvPr id="140" name="타원 139"/>
          <p:cNvSpPr/>
          <p:nvPr/>
        </p:nvSpPr>
        <p:spPr bwMode="auto">
          <a:xfrm>
            <a:off x="7841126" y="2023888"/>
            <a:ext cx="112160" cy="1103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FFFFFF"/>
              </a:solidFill>
            </a:endParaRPr>
          </a:p>
        </p:txBody>
      </p:sp>
      <p:sp>
        <p:nvSpPr>
          <p:cNvPr id="141" name="타원 140"/>
          <p:cNvSpPr/>
          <p:nvPr/>
        </p:nvSpPr>
        <p:spPr bwMode="auto">
          <a:xfrm>
            <a:off x="8167900" y="4150095"/>
            <a:ext cx="112161" cy="1116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FFFFFF"/>
              </a:solidFill>
            </a:endParaRPr>
          </a:p>
        </p:txBody>
      </p:sp>
      <p:sp>
        <p:nvSpPr>
          <p:cNvPr id="142" name="타원 141"/>
          <p:cNvSpPr/>
          <p:nvPr/>
        </p:nvSpPr>
        <p:spPr bwMode="auto">
          <a:xfrm>
            <a:off x="6939049" y="3963652"/>
            <a:ext cx="112160" cy="1116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FFFFFF"/>
              </a:solidFill>
            </a:endParaRPr>
          </a:p>
        </p:txBody>
      </p:sp>
      <p:sp>
        <p:nvSpPr>
          <p:cNvPr id="143" name="타원 142"/>
          <p:cNvSpPr/>
          <p:nvPr/>
        </p:nvSpPr>
        <p:spPr bwMode="auto">
          <a:xfrm>
            <a:off x="7258279" y="3336856"/>
            <a:ext cx="110929" cy="1116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DC4735"/>
              </a:solidFill>
            </a:endParaRPr>
          </a:p>
        </p:txBody>
      </p:sp>
      <p:sp>
        <p:nvSpPr>
          <p:cNvPr id="145" name="타원 144"/>
          <p:cNvSpPr/>
          <p:nvPr/>
        </p:nvSpPr>
        <p:spPr bwMode="auto">
          <a:xfrm>
            <a:off x="7627594" y="2317708"/>
            <a:ext cx="110929" cy="1116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DC4735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모서리가 둥근 직사각형 39"/>
          <p:cNvSpPr/>
          <p:nvPr/>
        </p:nvSpPr>
        <p:spPr bwMode="auto">
          <a:xfrm>
            <a:off x="1779962" y="30066"/>
            <a:ext cx="6346076" cy="59062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39" name="제목 38"/>
          <p:cNvSpPr>
            <a:spLocks noGrp="1"/>
          </p:cNvSpPr>
          <p:nvPr>
            <p:ph type="title"/>
          </p:nvPr>
        </p:nvSpPr>
        <p:spPr>
          <a:xfrm>
            <a:off x="194338" y="33339"/>
            <a:ext cx="9517327" cy="5603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</a:rPr>
              <a:t>2020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</a:rPr>
              <a:t>년 사업별 예산현황</a:t>
            </a:r>
            <a:endParaRPr lang="ko-KR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6" name="그룹 25"/>
          <p:cNvGrpSpPr/>
          <p:nvPr/>
        </p:nvGrpSpPr>
        <p:grpSpPr>
          <a:xfrm>
            <a:off x="1208584" y="5906220"/>
            <a:ext cx="7635875" cy="619125"/>
            <a:chOff x="1038225" y="1628800"/>
            <a:chExt cx="7048500" cy="619125"/>
          </a:xfrm>
        </p:grpSpPr>
        <p:sp>
          <p:nvSpPr>
            <p:cNvPr id="134" name="모서리가 둥근 직사각형 133"/>
            <p:cNvSpPr/>
            <p:nvPr/>
          </p:nvSpPr>
          <p:spPr>
            <a:xfrm>
              <a:off x="1038225" y="1628800"/>
              <a:ext cx="7048500" cy="61912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AA2FA"/>
                </a:gs>
                <a:gs pos="100000">
                  <a:srgbClr val="5D75DD"/>
                </a:gs>
              </a:gsLst>
              <a:lin ang="5400000" scaled="0"/>
            </a:gradFill>
            <a:ln w="9525"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135" name="양쪽 모서리가 둥근 사각형 134"/>
            <p:cNvSpPr/>
            <p:nvPr/>
          </p:nvSpPr>
          <p:spPr>
            <a:xfrm>
              <a:off x="1123950" y="1647850"/>
              <a:ext cx="6877050" cy="312737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136" name="모서리가 둥근 직사각형 135"/>
            <p:cNvSpPr/>
            <p:nvPr/>
          </p:nvSpPr>
          <p:spPr>
            <a:xfrm>
              <a:off x="1377087" y="1685879"/>
              <a:ext cx="6290538" cy="5048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DEDEDE"/>
                </a:gs>
                <a:gs pos="61000">
                  <a:srgbClr val="FFFFFF"/>
                </a:gs>
              </a:gsLst>
              <a:lin ang="5400000" scaled="0"/>
            </a:gradFill>
            <a:ln w="9525">
              <a:solidFill>
                <a:srgbClr val="5F5F5F"/>
              </a:solidFill>
            </a:ln>
            <a:effectLst>
              <a:innerShdw blurRad="63500" dist="12700" dir="16200000">
                <a:prstClr val="black">
                  <a:alpha val="6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1553930" y="1635894"/>
              <a:ext cx="6018408" cy="18000"/>
            </a:xfrm>
            <a:prstGeom prst="rect">
              <a:avLst/>
            </a:prstGeom>
            <a:gradFill>
              <a:gsLst>
                <a:gs pos="49600">
                  <a:srgbClr val="FFFFFF"/>
                </a:gs>
                <a:gs pos="0">
                  <a:srgbClr val="333333">
                    <a:alpha val="0"/>
                  </a:srgbClr>
                </a:gs>
                <a:gs pos="100000">
                  <a:srgbClr val="5F5F5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138" name="타원 137"/>
            <p:cNvSpPr/>
            <p:nvPr/>
          </p:nvSpPr>
          <p:spPr>
            <a:xfrm>
              <a:off x="1147763" y="1895500"/>
              <a:ext cx="84137" cy="85725"/>
            </a:xfrm>
            <a:prstGeom prst="ellipse">
              <a:avLst/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9525">
              <a:solidFill>
                <a:srgbClr val="285C9C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139" name="타원 138"/>
            <p:cNvSpPr/>
            <p:nvPr/>
          </p:nvSpPr>
          <p:spPr>
            <a:xfrm>
              <a:off x="7894638" y="1895500"/>
              <a:ext cx="84137" cy="85725"/>
            </a:xfrm>
            <a:prstGeom prst="ellipse">
              <a:avLst/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9525">
              <a:solidFill>
                <a:srgbClr val="285C9C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140" name="직사각형 131"/>
            <p:cNvSpPr>
              <a:spLocks noChangeArrowheads="1"/>
            </p:cNvSpPr>
            <p:nvPr/>
          </p:nvSpPr>
          <p:spPr bwMode="auto">
            <a:xfrm>
              <a:off x="1838325" y="1831788"/>
              <a:ext cx="5448300" cy="286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kumimoji="0" lang="en-US" altLang="ko-KR" sz="2400" b="1" dirty="0" smtClean="0">
                  <a:solidFill>
                    <a:srgbClr val="5D75DD"/>
                  </a:solidFill>
                  <a:latin typeface="Arial Black" pitchFamily="34" charset="0"/>
                  <a:ea typeface="HY견고딕" pitchFamily="18" charset="-127"/>
                  <a:cs typeface="Arial" charset="0"/>
                </a:rPr>
                <a:t>2020</a:t>
              </a:r>
              <a:r>
                <a:rPr kumimoji="0" lang="ko-KR" altLang="en-US" sz="2400" b="1" dirty="0" smtClean="0">
                  <a:solidFill>
                    <a:srgbClr val="5D75DD"/>
                  </a:solidFill>
                  <a:latin typeface="Arial Black" pitchFamily="34" charset="0"/>
                  <a:ea typeface="HY견고딕" pitchFamily="18" charset="-127"/>
                  <a:cs typeface="Arial" charset="0"/>
                </a:rPr>
                <a:t>년  도로 예산 </a:t>
              </a:r>
              <a:r>
                <a:rPr kumimoji="0" lang="en-US" altLang="ko-KR" sz="2400" b="1" dirty="0" smtClean="0">
                  <a:solidFill>
                    <a:srgbClr val="5D75DD"/>
                  </a:solidFill>
                  <a:latin typeface="Arial Black" pitchFamily="34" charset="0"/>
                  <a:ea typeface="HY견고딕" pitchFamily="18" charset="-127"/>
                  <a:cs typeface="Arial" charset="0"/>
                </a:rPr>
                <a:t>585</a:t>
              </a:r>
              <a:r>
                <a:rPr kumimoji="0" lang="ko-KR" altLang="en-US" sz="2400" b="1" dirty="0" err="1" smtClean="0">
                  <a:solidFill>
                    <a:srgbClr val="5D75DD"/>
                  </a:solidFill>
                  <a:latin typeface="Arial Black" pitchFamily="34" charset="0"/>
                  <a:ea typeface="HY견고딕" pitchFamily="18" charset="-127"/>
                  <a:cs typeface="Arial" charset="0"/>
                </a:rPr>
                <a:t>억원</a:t>
              </a:r>
              <a:endParaRPr kumimoji="0" lang="ko-KR" altLang="en-US" sz="2400" b="1" dirty="0">
                <a:solidFill>
                  <a:srgbClr val="5D75DD"/>
                </a:solidFill>
                <a:latin typeface="Arial Black" pitchFamily="34" charset="0"/>
                <a:ea typeface="HY견고딕" pitchFamily="18" charset="-127"/>
                <a:cs typeface="Arial" charset="0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171144"/>
              </p:ext>
            </p:extLst>
          </p:nvPr>
        </p:nvGraphicFramePr>
        <p:xfrm>
          <a:off x="449686" y="1916832"/>
          <a:ext cx="3873472" cy="2351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289"/>
                <a:gridCol w="1345183"/>
              </a:tblGrid>
              <a:tr h="339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spc="0" dirty="0" err="1" smtClean="0">
                          <a:solidFill>
                            <a:schemeClr val="bg1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특</a:t>
                      </a:r>
                      <a:r>
                        <a:rPr lang="ko-KR" altLang="en-US" sz="1600" b="0" spc="0" dirty="0" smtClean="0">
                          <a:solidFill>
                            <a:schemeClr val="bg1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  별  회  계</a:t>
                      </a:r>
                      <a:endParaRPr lang="en-US" altLang="ko-KR" sz="1600" b="0" spc="0" dirty="0" smtClean="0">
                        <a:solidFill>
                          <a:schemeClr val="bg1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 latinLnBrk="1"/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58,478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  <a:tr h="23214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b="0" spc="0" dirty="0" err="1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도로안전및환경개선</a:t>
                      </a:r>
                      <a:endParaRPr lang="en-US" altLang="ko-KR" sz="1600" b="0" spc="0" dirty="0" smtClean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273000" marR="273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latinLnBrk="1"/>
                      <a:r>
                        <a:rPr lang="en-US" altLang="ko-KR" sz="1600" b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26,082</a:t>
                      </a:r>
                      <a:endParaRPr lang="ko-KR" altLang="en-US" sz="1600" b="0" dirty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214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b="0" spc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도 </a:t>
                      </a:r>
                      <a:r>
                        <a:rPr lang="ko-KR" altLang="en-US" sz="1600" b="0" spc="0" dirty="0" err="1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로</a:t>
                      </a:r>
                      <a:r>
                        <a:rPr lang="ko-KR" altLang="en-US" sz="1600" b="0" spc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 유 지 보 수</a:t>
                      </a:r>
                      <a:endParaRPr lang="ko-KR" altLang="en-US" sz="1600" b="0" spc="0" dirty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273000" marR="273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latinLnBrk="1"/>
                      <a:r>
                        <a:rPr lang="en-US" altLang="ko-KR" sz="1600" b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22,470</a:t>
                      </a:r>
                      <a:endParaRPr lang="ko-KR" altLang="en-US" sz="1600" b="0" dirty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214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b="0" spc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도로구조물기능개선</a:t>
                      </a:r>
                      <a:endParaRPr lang="ko-KR" altLang="en-US" sz="1600" b="0" spc="0" dirty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273000" marR="273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latinLnBrk="1"/>
                      <a:r>
                        <a:rPr lang="en-US" altLang="ko-KR" sz="1600" b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26</a:t>
                      </a:r>
                      <a:endParaRPr lang="ko-KR" altLang="en-US" sz="1600" b="0" dirty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214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b="0" spc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도로병목지점개선</a:t>
                      </a:r>
                      <a:endParaRPr lang="ko-KR" altLang="en-US" sz="1600" b="0" spc="0" dirty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273000" marR="273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latinLnBrk="1"/>
                      <a:r>
                        <a:rPr lang="en-US" altLang="ko-KR" sz="1600" b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6,794</a:t>
                      </a:r>
                      <a:endParaRPr lang="ko-KR" altLang="en-US" sz="1600" b="0" dirty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2148">
                <a:tc>
                  <a:txBody>
                    <a:bodyPr/>
                    <a:lstStyle/>
                    <a:p>
                      <a:pPr marL="0" marR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국도유지운영</a:t>
                      </a:r>
                    </a:p>
                  </a:txBody>
                  <a:tcPr marL="273000" marR="273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latinLnBrk="1"/>
                      <a:r>
                        <a:rPr lang="en-US" altLang="ko-KR" sz="1600" b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1,978</a:t>
                      </a:r>
                      <a:endParaRPr lang="ko-KR" altLang="en-US" sz="1600" b="0" dirty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214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b="0" spc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과적단속운영</a:t>
                      </a:r>
                      <a:endParaRPr lang="ko-KR" altLang="en-US" sz="1600" b="0" spc="0" dirty="0">
                        <a:solidFill>
                          <a:srgbClr val="595959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273000" marR="273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latinLnBrk="1"/>
                      <a:r>
                        <a:rPr lang="en-US" altLang="ko-KR" sz="1600" b="0" dirty="0" smtClean="0">
                          <a:solidFill>
                            <a:srgbClr val="595959"/>
                          </a:solidFill>
                          <a:latin typeface="나눔고딕 Bold" pitchFamily="50" charset="-127"/>
                          <a:ea typeface="나눔고딕 Bold" pitchFamily="50" charset="-127"/>
                        </a:rPr>
                        <a:t>128</a:t>
                      </a:r>
                    </a:p>
                  </a:txBody>
                  <a:tcPr marL="99060" marR="990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69550" y="1469921"/>
            <a:ext cx="2412269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FFFF">
                    <a:lumMod val="50000"/>
                  </a:srgbClr>
                </a:solidFill>
                <a:latin typeface="-2002" panose="02030504000101010101" pitchFamily="18" charset="-127"/>
                <a:ea typeface="-2002" panose="02030504000101010101" pitchFamily="18" charset="-127"/>
              </a:rPr>
              <a:t>사업별 예산액</a:t>
            </a:r>
            <a:r>
              <a:rPr lang="en-US" altLang="ko-KR" sz="1400" dirty="0" smtClean="0">
                <a:solidFill>
                  <a:srgbClr val="FFFFFF">
                    <a:lumMod val="50000"/>
                  </a:srgbClr>
                </a:solidFill>
                <a:latin typeface="-2002" panose="02030504000101010101" pitchFamily="18" charset="-127"/>
                <a:ea typeface="-2002" panose="02030504000101010101" pitchFamily="18" charset="-127"/>
              </a:rPr>
              <a:t>(11.20.</a:t>
            </a:r>
            <a:r>
              <a:rPr lang="ko-KR" altLang="en-US" sz="1400" dirty="0" smtClean="0">
                <a:solidFill>
                  <a:srgbClr val="FFFFFF">
                    <a:lumMod val="50000"/>
                  </a:srgbClr>
                </a:solidFill>
                <a:latin typeface="-2002" panose="02030504000101010101" pitchFamily="18" charset="-127"/>
                <a:ea typeface="-2002" panose="02030504000101010101" pitchFamily="18" charset="-127"/>
              </a:rPr>
              <a:t>기준</a:t>
            </a:r>
            <a:r>
              <a:rPr lang="en-US" altLang="ko-KR" sz="1400" dirty="0" smtClean="0">
                <a:solidFill>
                  <a:srgbClr val="FFFFFF">
                    <a:lumMod val="50000"/>
                  </a:srgbClr>
                </a:solidFill>
                <a:latin typeface="-2002" panose="02030504000101010101" pitchFamily="18" charset="-127"/>
                <a:ea typeface="-2002" panose="02030504000101010101" pitchFamily="18" charset="-127"/>
              </a:rPr>
              <a:t>)</a:t>
            </a:r>
            <a:endParaRPr lang="ko-KR" altLang="en-US" sz="1400" dirty="0">
              <a:solidFill>
                <a:srgbClr val="FFFFFF">
                  <a:lumMod val="50000"/>
                </a:srgbClr>
              </a:solidFill>
              <a:latin typeface="-2002" panose="02030504000101010101" pitchFamily="18" charset="-127"/>
              <a:ea typeface="-2002" panose="02030504000101010101" pitchFamily="18" charset="-127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648744" y="1477148"/>
            <a:ext cx="1800200" cy="337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1200" dirty="0" smtClean="0">
                <a:solidFill>
                  <a:srgbClr val="595959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 (</a:t>
            </a:r>
            <a:r>
              <a:rPr lang="ko-KR" altLang="en-US" sz="1200" dirty="0" smtClean="0">
                <a:solidFill>
                  <a:srgbClr val="595959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이월 포함</a:t>
            </a:r>
            <a:r>
              <a:rPr lang="en-US" altLang="ko-KR" sz="1200" dirty="0" smtClean="0">
                <a:solidFill>
                  <a:srgbClr val="595959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, </a:t>
            </a:r>
            <a:r>
              <a:rPr lang="ko-KR" altLang="en-US" sz="1200" dirty="0" smtClean="0">
                <a:solidFill>
                  <a:srgbClr val="595959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단위</a:t>
            </a:r>
            <a:r>
              <a:rPr lang="en-US" altLang="ko-KR" sz="1200" dirty="0" smtClean="0">
                <a:solidFill>
                  <a:srgbClr val="595959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 : </a:t>
            </a:r>
            <a:r>
              <a:rPr lang="ko-KR" altLang="en-US" sz="1200" dirty="0" err="1" smtClean="0">
                <a:solidFill>
                  <a:srgbClr val="595959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백만원</a:t>
            </a:r>
            <a:r>
              <a:rPr lang="en-US" altLang="ko-KR" sz="1200" dirty="0" smtClean="0">
                <a:solidFill>
                  <a:srgbClr val="595959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)</a:t>
            </a:r>
            <a:endParaRPr lang="ko-KR" altLang="en-US" sz="1200" dirty="0">
              <a:solidFill>
                <a:srgbClr val="595959"/>
              </a:solidFill>
              <a:latin typeface="나눔고딕 Bold" pitchFamily="50" charset="-127"/>
              <a:ea typeface="나눔고딕 Bold" pitchFamily="50" charset="-127"/>
              <a:cs typeface="Arial" pitchFamily="34" charset="0"/>
            </a:endParaRPr>
          </a:p>
        </p:txBody>
      </p:sp>
      <p:graphicFrame>
        <p:nvGraphicFramePr>
          <p:cNvPr id="6" name="차트 5"/>
          <p:cNvGraphicFramePr/>
          <p:nvPr>
            <p:extLst>
              <p:ext uri="{D42A27DB-BD31-4B8C-83A1-F6EECF244321}">
                <p14:modId xmlns:p14="http://schemas.microsoft.com/office/powerpoint/2010/main" val="2326380787"/>
              </p:ext>
            </p:extLst>
          </p:nvPr>
        </p:nvGraphicFramePr>
        <p:xfrm>
          <a:off x="4669774" y="1317785"/>
          <a:ext cx="5041891" cy="3299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66289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모서리가 둥근 직사각형 39"/>
          <p:cNvSpPr/>
          <p:nvPr/>
        </p:nvSpPr>
        <p:spPr bwMode="auto">
          <a:xfrm>
            <a:off x="1779962" y="30066"/>
            <a:ext cx="6346076" cy="59062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dirty="0">
              <a:solidFill>
                <a:prstClr val="black"/>
              </a:solidFill>
            </a:endParaRPr>
          </a:p>
        </p:txBody>
      </p:sp>
      <p:sp>
        <p:nvSpPr>
          <p:cNvPr id="39" name="제목 38"/>
          <p:cNvSpPr>
            <a:spLocks noGrp="1"/>
          </p:cNvSpPr>
          <p:nvPr>
            <p:ph type="title"/>
          </p:nvPr>
        </p:nvSpPr>
        <p:spPr>
          <a:xfrm>
            <a:off x="194338" y="33339"/>
            <a:ext cx="9517327" cy="5603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</a:rPr>
              <a:t>2020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</a:rPr>
              <a:t>년 주요사업</a:t>
            </a:r>
            <a:endParaRPr lang="ko-KR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94" name="그룹 17"/>
          <p:cNvGrpSpPr/>
          <p:nvPr/>
        </p:nvGrpSpPr>
        <p:grpSpPr>
          <a:xfrm>
            <a:off x="6900465" y="1565041"/>
            <a:ext cx="2392911" cy="1935967"/>
            <a:chOff x="-1404664" y="3832973"/>
            <a:chExt cx="2208841" cy="1935967"/>
          </a:xfrm>
        </p:grpSpPr>
        <p:grpSp>
          <p:nvGrpSpPr>
            <p:cNvPr id="96" name="그룹 66"/>
            <p:cNvGrpSpPr/>
            <p:nvPr/>
          </p:nvGrpSpPr>
          <p:grpSpPr>
            <a:xfrm>
              <a:off x="-1404664" y="3832973"/>
              <a:ext cx="2208841" cy="1935967"/>
              <a:chOff x="8748464" y="4085321"/>
              <a:chExt cx="2441575" cy="2139950"/>
            </a:xfrm>
          </p:grpSpPr>
          <p:sp>
            <p:nvSpPr>
              <p:cNvPr id="99" name="모서리가 둥근 직사각형 98"/>
              <p:cNvSpPr/>
              <p:nvPr/>
            </p:nvSpPr>
            <p:spPr>
              <a:xfrm>
                <a:off x="8748464" y="4085321"/>
                <a:ext cx="2441575" cy="2139950"/>
              </a:xfrm>
              <a:prstGeom prst="roundRect">
                <a:avLst>
                  <a:gd name="adj" fmla="val 6191"/>
                </a:avLst>
              </a:prstGeom>
              <a:gradFill>
                <a:gsLst>
                  <a:gs pos="0">
                    <a:srgbClr val="4CCAF2"/>
                  </a:gs>
                  <a:gs pos="26000">
                    <a:srgbClr val="2B93C7"/>
                  </a:gs>
                </a:gsLst>
                <a:lin ang="5400000" scaled="0"/>
              </a:gradFill>
              <a:ln w="9525"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모서리가 둥근 직사각형 99"/>
              <p:cNvSpPr/>
              <p:nvPr/>
            </p:nvSpPr>
            <p:spPr>
              <a:xfrm>
                <a:off x="8804142" y="4474062"/>
                <a:ext cx="2329802" cy="1681359"/>
              </a:xfrm>
              <a:prstGeom prst="roundRect">
                <a:avLst>
                  <a:gd name="adj" fmla="val 4917"/>
                </a:avLst>
              </a:prstGeom>
              <a:gradFill>
                <a:gsLst>
                  <a:gs pos="0">
                    <a:srgbClr val="E4E4E4"/>
                  </a:gs>
                  <a:gs pos="30000">
                    <a:srgbClr val="FFFFFF"/>
                  </a:gs>
                </a:gsLst>
                <a:lin ang="5400000" scaled="0"/>
              </a:gradFill>
              <a:ln w="9525">
                <a:solidFill>
                  <a:srgbClr val="5F5F5F"/>
                </a:solidFill>
              </a:ln>
              <a:effectLst>
                <a:innerShdw blurRad="63500" dist="12700" dir="16200000">
                  <a:prstClr val="black">
                    <a:alpha val="6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1" name="양쪽 모서리가 둥근 사각형 100"/>
              <p:cNvSpPr/>
              <p:nvPr/>
            </p:nvSpPr>
            <p:spPr>
              <a:xfrm>
                <a:off x="8757989" y="4091671"/>
                <a:ext cx="2422525" cy="20161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FFFF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8817166" y="4098475"/>
                <a:ext cx="2303754" cy="16602"/>
              </a:xfrm>
              <a:prstGeom prst="rect">
                <a:avLst/>
              </a:prstGeom>
              <a:gradFill>
                <a:gsLst>
                  <a:gs pos="49600">
                    <a:srgbClr val="FFFFFF"/>
                  </a:gs>
                  <a:gs pos="0">
                    <a:srgbClr val="333333">
                      <a:alpha val="0"/>
                    </a:srgbClr>
                  </a:gs>
                  <a:gs pos="100000">
                    <a:srgbClr val="5F5F5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TextBox 102"/>
              <p:cNvSpPr txBox="1">
                <a:spLocks noChangeArrowheads="1"/>
              </p:cNvSpPr>
              <p:nvPr/>
            </p:nvSpPr>
            <p:spPr bwMode="auto">
              <a:xfrm>
                <a:off x="8835777" y="4093259"/>
                <a:ext cx="2278062" cy="3730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600" dirty="0" smtClean="0">
                    <a:solidFill>
                      <a:srgbClr val="FFFFFF"/>
                    </a:solidFill>
                    <a:effectLst>
                      <a:outerShdw blurRad="127000" sx="103000" sy="103000" algn="ctr" rotWithShape="0">
                        <a:prstClr val="black">
                          <a:alpha val="20000"/>
                        </a:prstClr>
                      </a:outerShdw>
                    </a:effectLst>
                    <a:latin typeface="Arial Black" pitchFamily="34" charset="0"/>
                    <a:cs typeface="Arial" pitchFamily="34" charset="0"/>
                  </a:rPr>
                  <a:t>도로구조물  </a:t>
                </a:r>
                <a:r>
                  <a:rPr lang="ko-KR" altLang="en-US" sz="1600" dirty="0">
                    <a:solidFill>
                      <a:srgbClr val="FFFFFF"/>
                    </a:solidFill>
                    <a:effectLst>
                      <a:outerShdw blurRad="127000" sx="103000" sy="103000" algn="ctr" rotWithShape="0">
                        <a:prstClr val="black">
                          <a:alpha val="20000"/>
                        </a:prstClr>
                      </a:outerShdw>
                    </a:effectLst>
                    <a:latin typeface="Arial Black" pitchFamily="34" charset="0"/>
                    <a:cs typeface="Arial" pitchFamily="34" charset="0"/>
                  </a:rPr>
                  <a:t>기능개선</a:t>
                </a:r>
              </a:p>
            </p:txBody>
          </p:sp>
        </p:grpSp>
        <p:pic>
          <p:nvPicPr>
            <p:cNvPr id="97" name="Picture 34" descr="6556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24861" t="9305" r="6221" b="15292"/>
            <a:stretch/>
          </p:blipFill>
          <p:spPr bwMode="auto">
            <a:xfrm>
              <a:off x="-1325674" y="4293096"/>
              <a:ext cx="2008130" cy="13924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41" name="그룹 22"/>
          <p:cNvGrpSpPr/>
          <p:nvPr/>
        </p:nvGrpSpPr>
        <p:grpSpPr>
          <a:xfrm>
            <a:off x="5385048" y="4077072"/>
            <a:ext cx="2394465" cy="1935967"/>
            <a:chOff x="-2154163" y="3967589"/>
            <a:chExt cx="2210276" cy="1935967"/>
          </a:xfrm>
        </p:grpSpPr>
        <p:grpSp>
          <p:nvGrpSpPr>
            <p:cNvPr id="142" name="그룹 118"/>
            <p:cNvGrpSpPr/>
            <p:nvPr/>
          </p:nvGrpSpPr>
          <p:grpSpPr>
            <a:xfrm>
              <a:off x="-2154163" y="3967589"/>
              <a:ext cx="2210276" cy="1935967"/>
              <a:chOff x="-2281435" y="1068004"/>
              <a:chExt cx="2443162" cy="2139950"/>
            </a:xfrm>
          </p:grpSpPr>
          <p:sp>
            <p:nvSpPr>
              <p:cNvPr id="146" name="모서리가 둥근 직사각형 145"/>
              <p:cNvSpPr/>
              <p:nvPr/>
            </p:nvSpPr>
            <p:spPr>
              <a:xfrm>
                <a:off x="-2281435" y="1068004"/>
                <a:ext cx="2443162" cy="2139950"/>
              </a:xfrm>
              <a:prstGeom prst="roundRect">
                <a:avLst>
                  <a:gd name="adj" fmla="val 6191"/>
                </a:avLst>
              </a:prstGeom>
              <a:gradFill>
                <a:gsLst>
                  <a:gs pos="0">
                    <a:srgbClr val="53D5BF"/>
                  </a:gs>
                  <a:gs pos="26000">
                    <a:srgbClr val="258B78"/>
                  </a:gs>
                </a:gsLst>
                <a:lin ang="5400000" scaled="0"/>
              </a:gradFill>
              <a:ln w="9525"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7" name="모서리가 둥근 직사각형 146"/>
              <p:cNvSpPr/>
              <p:nvPr/>
            </p:nvSpPr>
            <p:spPr>
              <a:xfrm>
                <a:off x="-2224565" y="1456745"/>
                <a:ext cx="2329802" cy="1681359"/>
              </a:xfrm>
              <a:prstGeom prst="roundRect">
                <a:avLst>
                  <a:gd name="adj" fmla="val 4917"/>
                </a:avLst>
              </a:prstGeom>
              <a:gradFill>
                <a:gsLst>
                  <a:gs pos="0">
                    <a:srgbClr val="E4E4E4"/>
                  </a:gs>
                  <a:gs pos="30000">
                    <a:srgbClr val="FFFFFF"/>
                  </a:gs>
                </a:gsLst>
                <a:lin ang="5400000" scaled="0"/>
              </a:gradFill>
              <a:ln w="9525">
                <a:solidFill>
                  <a:srgbClr val="5F5F5F"/>
                </a:solidFill>
              </a:ln>
              <a:effectLst>
                <a:innerShdw blurRad="63500" dist="12700" dir="16200000">
                  <a:prstClr val="black">
                    <a:alpha val="6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8" name="양쪽 모서리가 둥근 사각형 147"/>
              <p:cNvSpPr/>
              <p:nvPr/>
            </p:nvSpPr>
            <p:spPr>
              <a:xfrm>
                <a:off x="-2279847" y="1074354"/>
                <a:ext cx="2439988" cy="20161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FFFF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9" name="직사각형 148"/>
              <p:cNvSpPr/>
              <p:nvPr/>
            </p:nvSpPr>
            <p:spPr>
              <a:xfrm>
                <a:off x="-2211541" y="1081158"/>
                <a:ext cx="2303754" cy="16602"/>
              </a:xfrm>
              <a:prstGeom prst="rect">
                <a:avLst/>
              </a:prstGeom>
              <a:gradFill>
                <a:gsLst>
                  <a:gs pos="49600">
                    <a:srgbClr val="FFFFFF"/>
                  </a:gs>
                  <a:gs pos="0">
                    <a:srgbClr val="333333">
                      <a:alpha val="0"/>
                    </a:srgbClr>
                  </a:gs>
                  <a:gs pos="100000">
                    <a:srgbClr val="5F5F5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0" name="TextBox 149"/>
              <p:cNvSpPr txBox="1">
                <a:spLocks noChangeArrowheads="1"/>
              </p:cNvSpPr>
              <p:nvPr/>
            </p:nvSpPr>
            <p:spPr bwMode="auto">
              <a:xfrm>
                <a:off x="-2192534" y="1075942"/>
                <a:ext cx="2278062" cy="3730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600" dirty="0" smtClean="0">
                    <a:solidFill>
                      <a:srgbClr val="FFFFFF"/>
                    </a:solidFill>
                    <a:effectLst>
                      <a:outerShdw blurRad="127000" sx="103000" sy="103000" algn="ctr" rotWithShape="0">
                        <a:prstClr val="black">
                          <a:alpha val="20000"/>
                        </a:prstClr>
                      </a:outerShdw>
                    </a:effectLst>
                    <a:latin typeface="Arial Black" pitchFamily="34" charset="0"/>
                    <a:cs typeface="Arial" pitchFamily="34" charset="0"/>
                  </a:rPr>
                  <a:t>국가하천 유지보수</a:t>
                </a:r>
                <a:endParaRPr lang="en-US" altLang="ko-KR" sz="1600" dirty="0">
                  <a:solidFill>
                    <a:srgbClr val="FFFFFF"/>
                  </a:solidFill>
                  <a:effectLst>
                    <a:outerShdw blurRad="127000" sx="103000" sy="103000" algn="ctr" rotWithShape="0">
                      <a:prstClr val="black">
                        <a:alpha val="2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44" name="그림 143" descr="백제보.JPG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2051049" y="4364749"/>
              <a:ext cx="2015717" cy="147561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51" name="그룹 16"/>
          <p:cNvGrpSpPr/>
          <p:nvPr/>
        </p:nvGrpSpPr>
        <p:grpSpPr>
          <a:xfrm>
            <a:off x="2342711" y="4077072"/>
            <a:ext cx="2392911" cy="1935967"/>
            <a:chOff x="8748464" y="4085321"/>
            <a:chExt cx="2208841" cy="1935967"/>
          </a:xfrm>
        </p:grpSpPr>
        <p:grpSp>
          <p:nvGrpSpPr>
            <p:cNvPr id="152" name="그룹 15"/>
            <p:cNvGrpSpPr/>
            <p:nvPr/>
          </p:nvGrpSpPr>
          <p:grpSpPr>
            <a:xfrm>
              <a:off x="8748464" y="4085321"/>
              <a:ext cx="2208841" cy="1935967"/>
              <a:chOff x="8748464" y="4085321"/>
              <a:chExt cx="2441575" cy="2139950"/>
            </a:xfrm>
          </p:grpSpPr>
          <p:sp>
            <p:nvSpPr>
              <p:cNvPr id="156" name="모서리가 둥근 직사각형 155"/>
              <p:cNvSpPr/>
              <p:nvPr/>
            </p:nvSpPr>
            <p:spPr>
              <a:xfrm>
                <a:off x="8748464" y="4085321"/>
                <a:ext cx="2441575" cy="2139950"/>
              </a:xfrm>
              <a:prstGeom prst="roundRect">
                <a:avLst>
                  <a:gd name="adj" fmla="val 6191"/>
                </a:avLst>
              </a:prstGeom>
              <a:gradFill>
                <a:gsLst>
                  <a:gs pos="0">
                    <a:srgbClr val="4CCAF2"/>
                  </a:gs>
                  <a:gs pos="26000">
                    <a:srgbClr val="2B93C7"/>
                  </a:gs>
                </a:gsLst>
                <a:lin ang="5400000" scaled="0"/>
              </a:gradFill>
              <a:ln w="9525"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모서리가 둥근 직사각형 156"/>
              <p:cNvSpPr/>
              <p:nvPr/>
            </p:nvSpPr>
            <p:spPr>
              <a:xfrm>
                <a:off x="8804142" y="4474062"/>
                <a:ext cx="2329802" cy="1681359"/>
              </a:xfrm>
              <a:prstGeom prst="roundRect">
                <a:avLst>
                  <a:gd name="adj" fmla="val 4917"/>
                </a:avLst>
              </a:prstGeom>
              <a:gradFill>
                <a:gsLst>
                  <a:gs pos="0">
                    <a:srgbClr val="E4E4E4"/>
                  </a:gs>
                  <a:gs pos="30000">
                    <a:srgbClr val="FFFFFF"/>
                  </a:gs>
                </a:gsLst>
                <a:lin ang="5400000" scaled="0"/>
              </a:gradFill>
              <a:ln w="9525">
                <a:solidFill>
                  <a:srgbClr val="5F5F5F"/>
                </a:solidFill>
              </a:ln>
              <a:effectLst>
                <a:innerShdw blurRad="63500" dist="12700" dir="16200000">
                  <a:prstClr val="black">
                    <a:alpha val="6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8" name="양쪽 모서리가 둥근 사각형 157"/>
              <p:cNvSpPr/>
              <p:nvPr/>
            </p:nvSpPr>
            <p:spPr>
              <a:xfrm>
                <a:off x="8748464" y="4164916"/>
                <a:ext cx="2422525" cy="20161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FFFF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9" name="직사각형 158"/>
              <p:cNvSpPr/>
              <p:nvPr/>
            </p:nvSpPr>
            <p:spPr>
              <a:xfrm>
                <a:off x="8817166" y="4098475"/>
                <a:ext cx="2303754" cy="16602"/>
              </a:xfrm>
              <a:prstGeom prst="rect">
                <a:avLst/>
              </a:prstGeom>
              <a:gradFill>
                <a:gsLst>
                  <a:gs pos="49600">
                    <a:srgbClr val="FFFFFF"/>
                  </a:gs>
                  <a:gs pos="0">
                    <a:srgbClr val="333333">
                      <a:alpha val="0"/>
                    </a:srgbClr>
                  </a:gs>
                  <a:gs pos="100000">
                    <a:srgbClr val="5F5F5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TextBox 159"/>
              <p:cNvSpPr txBox="1">
                <a:spLocks noChangeArrowheads="1"/>
              </p:cNvSpPr>
              <p:nvPr/>
            </p:nvSpPr>
            <p:spPr bwMode="auto">
              <a:xfrm>
                <a:off x="8835777" y="4093259"/>
                <a:ext cx="2278062" cy="3730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600" dirty="0" smtClean="0">
                    <a:solidFill>
                      <a:srgbClr val="FFFFFF"/>
                    </a:solidFill>
                    <a:effectLst>
                      <a:outerShdw blurRad="127000" sx="103000" sy="103000" algn="ctr" rotWithShape="0">
                        <a:prstClr val="black">
                          <a:alpha val="20000"/>
                        </a:prstClr>
                      </a:outerShdw>
                    </a:effectLst>
                    <a:latin typeface="Arial Black" pitchFamily="34" charset="0"/>
                    <a:cs typeface="Arial" pitchFamily="34" charset="0"/>
                  </a:rPr>
                  <a:t>도로병목지점개선</a:t>
                </a:r>
                <a:endParaRPr lang="en-US" altLang="ko-KR" sz="1600" dirty="0">
                  <a:solidFill>
                    <a:srgbClr val="FFFFFF"/>
                  </a:solidFill>
                  <a:effectLst>
                    <a:outerShdw blurRad="127000" sx="103000" sy="103000" algn="ctr" rotWithShape="0">
                      <a:prstClr val="black">
                        <a:alpha val="2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54" name="Picture 51" descr="사본 - ScreenHunter_010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8881206" y="4474920"/>
              <a:ext cx="1943268" cy="146696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grpSp>
        <p:nvGrpSpPr>
          <p:cNvPr id="164" name="그룹 16"/>
          <p:cNvGrpSpPr/>
          <p:nvPr/>
        </p:nvGrpSpPr>
        <p:grpSpPr>
          <a:xfrm>
            <a:off x="3754991" y="1565041"/>
            <a:ext cx="2392911" cy="1935967"/>
            <a:chOff x="8748464" y="4085321"/>
            <a:chExt cx="2208841" cy="1935967"/>
          </a:xfrm>
        </p:grpSpPr>
        <p:grpSp>
          <p:nvGrpSpPr>
            <p:cNvPr id="165" name="그룹 15"/>
            <p:cNvGrpSpPr/>
            <p:nvPr/>
          </p:nvGrpSpPr>
          <p:grpSpPr>
            <a:xfrm>
              <a:off x="8748464" y="4085321"/>
              <a:ext cx="2208841" cy="1935967"/>
              <a:chOff x="8748464" y="4085321"/>
              <a:chExt cx="2441575" cy="2139950"/>
            </a:xfrm>
          </p:grpSpPr>
          <p:sp>
            <p:nvSpPr>
              <p:cNvPr id="167" name="모서리가 둥근 직사각형 166"/>
              <p:cNvSpPr/>
              <p:nvPr/>
            </p:nvSpPr>
            <p:spPr>
              <a:xfrm>
                <a:off x="8748464" y="4085321"/>
                <a:ext cx="2441575" cy="2139950"/>
              </a:xfrm>
              <a:prstGeom prst="roundRect">
                <a:avLst>
                  <a:gd name="adj" fmla="val 6191"/>
                </a:avLst>
              </a:prstGeom>
              <a:gradFill>
                <a:gsLst>
                  <a:gs pos="0">
                    <a:srgbClr val="4CCAF2"/>
                  </a:gs>
                  <a:gs pos="26000">
                    <a:srgbClr val="2B93C7"/>
                  </a:gs>
                </a:gsLst>
                <a:lin ang="5400000" scaled="0"/>
              </a:gradFill>
              <a:ln w="9525"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8" name="모서리가 둥근 직사각형 167"/>
              <p:cNvSpPr/>
              <p:nvPr/>
            </p:nvSpPr>
            <p:spPr>
              <a:xfrm>
                <a:off x="8804142" y="4474062"/>
                <a:ext cx="2329802" cy="1681359"/>
              </a:xfrm>
              <a:prstGeom prst="roundRect">
                <a:avLst>
                  <a:gd name="adj" fmla="val 4917"/>
                </a:avLst>
              </a:prstGeom>
              <a:gradFill>
                <a:gsLst>
                  <a:gs pos="0">
                    <a:srgbClr val="E4E4E4"/>
                  </a:gs>
                  <a:gs pos="30000">
                    <a:srgbClr val="FFFFFF"/>
                  </a:gs>
                </a:gsLst>
                <a:lin ang="5400000" scaled="0"/>
              </a:gradFill>
              <a:ln w="9525">
                <a:solidFill>
                  <a:srgbClr val="5F5F5F"/>
                </a:solidFill>
              </a:ln>
              <a:effectLst>
                <a:innerShdw blurRad="63500" dist="12700" dir="16200000">
                  <a:prstClr val="black">
                    <a:alpha val="6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9" name="양쪽 모서리가 둥근 사각형 168"/>
              <p:cNvSpPr/>
              <p:nvPr/>
            </p:nvSpPr>
            <p:spPr>
              <a:xfrm>
                <a:off x="8757989" y="4091671"/>
                <a:ext cx="2422525" cy="20161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FFFF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0" name="직사각형 169"/>
              <p:cNvSpPr/>
              <p:nvPr/>
            </p:nvSpPr>
            <p:spPr>
              <a:xfrm>
                <a:off x="8817166" y="4098475"/>
                <a:ext cx="2303754" cy="16602"/>
              </a:xfrm>
              <a:prstGeom prst="rect">
                <a:avLst/>
              </a:prstGeom>
              <a:gradFill>
                <a:gsLst>
                  <a:gs pos="49600">
                    <a:srgbClr val="FFFFFF"/>
                  </a:gs>
                  <a:gs pos="0">
                    <a:srgbClr val="333333">
                      <a:alpha val="0"/>
                    </a:srgbClr>
                  </a:gs>
                  <a:gs pos="100000">
                    <a:srgbClr val="5F5F5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1" name="TextBox 170"/>
              <p:cNvSpPr txBox="1">
                <a:spLocks noChangeArrowheads="1"/>
              </p:cNvSpPr>
              <p:nvPr/>
            </p:nvSpPr>
            <p:spPr bwMode="auto">
              <a:xfrm>
                <a:off x="8835777" y="4093259"/>
                <a:ext cx="2278062" cy="3730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600" dirty="0" smtClean="0">
                    <a:solidFill>
                      <a:srgbClr val="FFFFFF"/>
                    </a:solidFill>
                    <a:effectLst>
                      <a:outerShdw blurRad="127000" sx="103000" sy="103000" algn="ctr" rotWithShape="0">
                        <a:prstClr val="black">
                          <a:alpha val="20000"/>
                        </a:prstClr>
                      </a:outerShdw>
                    </a:effectLst>
                    <a:latin typeface="Arial Black" pitchFamily="34" charset="0"/>
                    <a:cs typeface="Arial" pitchFamily="34" charset="0"/>
                  </a:rPr>
                  <a:t>도로유지보수</a:t>
                </a:r>
                <a:endParaRPr lang="en-US" altLang="ko-KR" sz="1600" dirty="0">
                  <a:solidFill>
                    <a:srgbClr val="FFFFFF"/>
                  </a:solidFill>
                  <a:effectLst>
                    <a:outerShdw blurRad="127000" sx="103000" sy="103000" algn="ctr" rotWithShape="0">
                      <a:prstClr val="black">
                        <a:alpha val="2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66" name="Picture 51" descr="사본 - ScreenHunter_010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8854187" y="4524510"/>
              <a:ext cx="1943267" cy="135732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grpSp>
        <p:nvGrpSpPr>
          <p:cNvPr id="173" name="그룹 18"/>
          <p:cNvGrpSpPr/>
          <p:nvPr/>
        </p:nvGrpSpPr>
        <p:grpSpPr>
          <a:xfrm>
            <a:off x="584516" y="1565041"/>
            <a:ext cx="2392911" cy="1935967"/>
            <a:chOff x="-2124744" y="4221088"/>
            <a:chExt cx="2208841" cy="1935967"/>
          </a:xfrm>
        </p:grpSpPr>
        <p:grpSp>
          <p:nvGrpSpPr>
            <p:cNvPr id="174" name="그룹 86"/>
            <p:cNvGrpSpPr/>
            <p:nvPr/>
          </p:nvGrpSpPr>
          <p:grpSpPr>
            <a:xfrm>
              <a:off x="-2124744" y="4221088"/>
              <a:ext cx="2208841" cy="1935967"/>
              <a:chOff x="8748464" y="4085321"/>
              <a:chExt cx="2441575" cy="2139950"/>
            </a:xfrm>
          </p:grpSpPr>
          <p:sp>
            <p:nvSpPr>
              <p:cNvPr id="176" name="모서리가 둥근 직사각형 175"/>
              <p:cNvSpPr/>
              <p:nvPr/>
            </p:nvSpPr>
            <p:spPr>
              <a:xfrm>
                <a:off x="8748464" y="4085321"/>
                <a:ext cx="2441575" cy="2139950"/>
              </a:xfrm>
              <a:prstGeom prst="roundRect">
                <a:avLst>
                  <a:gd name="adj" fmla="val 6191"/>
                </a:avLst>
              </a:prstGeom>
              <a:gradFill>
                <a:gsLst>
                  <a:gs pos="0">
                    <a:srgbClr val="4CCAF2"/>
                  </a:gs>
                  <a:gs pos="26000">
                    <a:srgbClr val="2B93C7"/>
                  </a:gs>
                </a:gsLst>
                <a:lin ang="5400000" scaled="0"/>
              </a:gradFill>
              <a:ln w="9525"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7" name="모서리가 둥근 직사각형 176"/>
              <p:cNvSpPr/>
              <p:nvPr/>
            </p:nvSpPr>
            <p:spPr>
              <a:xfrm>
                <a:off x="8804142" y="4474062"/>
                <a:ext cx="2329802" cy="1681359"/>
              </a:xfrm>
              <a:prstGeom prst="roundRect">
                <a:avLst>
                  <a:gd name="adj" fmla="val 4917"/>
                </a:avLst>
              </a:prstGeom>
              <a:gradFill>
                <a:gsLst>
                  <a:gs pos="0">
                    <a:srgbClr val="E4E4E4"/>
                  </a:gs>
                  <a:gs pos="30000">
                    <a:srgbClr val="FFFFFF"/>
                  </a:gs>
                </a:gsLst>
                <a:lin ang="5400000" scaled="0"/>
              </a:gradFill>
              <a:ln w="9525">
                <a:solidFill>
                  <a:srgbClr val="5F5F5F"/>
                </a:solidFill>
              </a:ln>
              <a:effectLst>
                <a:innerShdw blurRad="63500" dist="12700" dir="16200000">
                  <a:prstClr val="black">
                    <a:alpha val="6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8" name="양쪽 모서리가 둥근 사각형 177"/>
              <p:cNvSpPr/>
              <p:nvPr/>
            </p:nvSpPr>
            <p:spPr>
              <a:xfrm>
                <a:off x="8757989" y="4091671"/>
                <a:ext cx="2422525" cy="20161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FFFFF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8817166" y="4098475"/>
                <a:ext cx="2303754" cy="16602"/>
              </a:xfrm>
              <a:prstGeom prst="rect">
                <a:avLst/>
              </a:prstGeom>
              <a:gradFill>
                <a:gsLst>
                  <a:gs pos="49600">
                    <a:srgbClr val="FFFFFF"/>
                  </a:gs>
                  <a:gs pos="0">
                    <a:srgbClr val="333333">
                      <a:alpha val="0"/>
                    </a:srgbClr>
                  </a:gs>
                  <a:gs pos="100000">
                    <a:srgbClr val="5F5F5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0" name="TextBox 179"/>
              <p:cNvSpPr txBox="1">
                <a:spLocks noChangeArrowheads="1"/>
              </p:cNvSpPr>
              <p:nvPr/>
            </p:nvSpPr>
            <p:spPr bwMode="auto">
              <a:xfrm>
                <a:off x="8835777" y="4093259"/>
                <a:ext cx="2278062" cy="3730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600" spc="-150" dirty="0">
                    <a:solidFill>
                      <a:srgbClr val="FFFFFF"/>
                    </a:solidFill>
                    <a:effectLst>
                      <a:outerShdw blurRad="127000" sx="103000" sy="103000" algn="ctr" rotWithShape="0">
                        <a:prstClr val="black">
                          <a:alpha val="20000"/>
                        </a:prstClr>
                      </a:outerShdw>
                    </a:effectLst>
                    <a:latin typeface="Arial Black" pitchFamily="34" charset="0"/>
                    <a:cs typeface="Arial" pitchFamily="34" charset="0"/>
                  </a:rPr>
                  <a:t>도로안전  및  환경개선</a:t>
                </a:r>
              </a:p>
            </p:txBody>
          </p:sp>
        </p:grpSp>
        <p:pic>
          <p:nvPicPr>
            <p:cNvPr id="175" name="Picture 46" descr="사본 - ScreenHunter_008"/>
            <p:cNvPicPr>
              <a:picLocks noChangeAspect="1" noChangeArrowheads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>
              <a:off x="-2021387" y="4588839"/>
              <a:ext cx="2071702" cy="15001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</p:spTree>
    <p:extLst>
      <p:ext uri="{BB962C8B-B14F-4D97-AF65-F5344CB8AC3E}">
        <p14:creationId xmlns:p14="http://schemas.microsoft.com/office/powerpoint/2010/main" val="25866036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제목 38"/>
          <p:cNvSpPr>
            <a:spLocks noGrp="1"/>
          </p:cNvSpPr>
          <p:nvPr>
            <p:ph type="title"/>
          </p:nvPr>
        </p:nvSpPr>
        <p:spPr bwMode="auto">
          <a:xfrm>
            <a:off x="194338" y="33339"/>
            <a:ext cx="9517327" cy="5603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ko-KR" altLang="en-US" dirty="0" smtClean="0"/>
              <a:t>세부 사업내용</a:t>
            </a:r>
          </a:p>
        </p:txBody>
      </p:sp>
      <p:grpSp>
        <p:nvGrpSpPr>
          <p:cNvPr id="27" name="Group 47"/>
          <p:cNvGrpSpPr>
            <a:grpSpLocks/>
          </p:cNvGrpSpPr>
          <p:nvPr/>
        </p:nvGrpSpPr>
        <p:grpSpPr bwMode="auto">
          <a:xfrm>
            <a:off x="645402" y="1885120"/>
            <a:ext cx="8635073" cy="1975928"/>
            <a:chOff x="337" y="1049"/>
            <a:chExt cx="5021" cy="1063"/>
          </a:xfrm>
        </p:grpSpPr>
        <p:sp>
          <p:nvSpPr>
            <p:cNvPr id="28" name="모서리가 둥근 직사각형 206"/>
            <p:cNvSpPr/>
            <p:nvPr/>
          </p:nvSpPr>
          <p:spPr bwMode="auto">
            <a:xfrm>
              <a:off x="337" y="1049"/>
              <a:ext cx="5021" cy="1063"/>
            </a:xfrm>
            <a:prstGeom prst="roundRect">
              <a:avLst>
                <a:gd name="adj" fmla="val 11022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29" name="TextBox 199"/>
            <p:cNvSpPr txBox="1">
              <a:spLocks noChangeArrowheads="1"/>
            </p:cNvSpPr>
            <p:nvPr/>
          </p:nvSpPr>
          <p:spPr bwMode="auto">
            <a:xfrm>
              <a:off x="497" y="1155"/>
              <a:ext cx="4183" cy="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방호울타리 정비사업</a:t>
              </a:r>
              <a:endParaRPr lang="en-US" altLang="ko-KR" dirty="0" smtClean="0">
                <a:solidFill>
                  <a:srgbClr val="404040"/>
                </a:solidFill>
                <a:latin typeface="HY견고딕" pitchFamily="18" charset="-127"/>
              </a:endParaRP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횡단보도 조명시설 사업</a:t>
              </a:r>
              <a:endParaRPr lang="en-US" altLang="ko-KR" dirty="0" smtClean="0">
                <a:solidFill>
                  <a:srgbClr val="404040"/>
                </a:solidFill>
                <a:latin typeface="HY견고딕" pitchFamily="18" charset="-127"/>
              </a:endParaRP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안전시설 정비</a:t>
              </a:r>
              <a:endParaRPr lang="en-US" altLang="ko-KR" dirty="0" smtClean="0">
                <a:solidFill>
                  <a:srgbClr val="404040"/>
                </a:solidFill>
                <a:latin typeface="HY견고딕" pitchFamily="18" charset="-127"/>
              </a:endParaRP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사고 잦은 곳 개선사업</a:t>
              </a:r>
              <a:r>
                <a:rPr lang="en-US" altLang="ko-KR" dirty="0">
                  <a:solidFill>
                    <a:srgbClr val="404040"/>
                  </a:solidFill>
                  <a:latin typeface="HY견고딕" pitchFamily="18" charset="-127"/>
                </a:rPr>
                <a:t> </a:t>
              </a: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등</a:t>
              </a:r>
              <a:endParaRPr lang="en-US" altLang="ko-KR" dirty="0" smtClean="0">
                <a:solidFill>
                  <a:srgbClr val="404040"/>
                </a:solidFill>
                <a:latin typeface="HY견고딕" pitchFamily="18" charset="-127"/>
              </a:endParaRPr>
            </a:p>
          </p:txBody>
        </p:sp>
      </p:grpSp>
      <p:grpSp>
        <p:nvGrpSpPr>
          <p:cNvPr id="30" name="그룹 144"/>
          <p:cNvGrpSpPr>
            <a:grpSpLocks/>
          </p:cNvGrpSpPr>
          <p:nvPr/>
        </p:nvGrpSpPr>
        <p:grpSpPr bwMode="auto">
          <a:xfrm>
            <a:off x="390393" y="922338"/>
            <a:ext cx="5186892" cy="635000"/>
            <a:chOff x="488775" y="4710821"/>
            <a:chExt cx="1284842" cy="410071"/>
          </a:xfrm>
        </p:grpSpPr>
        <p:grpSp>
          <p:nvGrpSpPr>
            <p:cNvPr id="31" name="그룹 386"/>
            <p:cNvGrpSpPr>
              <a:grpSpLocks/>
            </p:cNvGrpSpPr>
            <p:nvPr/>
          </p:nvGrpSpPr>
          <p:grpSpPr bwMode="auto">
            <a:xfrm>
              <a:off x="488775" y="4710821"/>
              <a:ext cx="1284842" cy="410071"/>
              <a:chOff x="911824" y="7492126"/>
              <a:chExt cx="2596454" cy="709490"/>
            </a:xfrm>
          </p:grpSpPr>
          <p:sp>
            <p:nvSpPr>
              <p:cNvPr id="33" name="모서리가 둥근 직사각형 32"/>
              <p:cNvSpPr/>
              <p:nvPr/>
            </p:nvSpPr>
            <p:spPr>
              <a:xfrm>
                <a:off x="911824" y="7492126"/>
                <a:ext cx="2596454" cy="709490"/>
              </a:xfrm>
              <a:prstGeom prst="roundRect">
                <a:avLst>
                  <a:gd name="adj" fmla="val 30059"/>
                </a:avLst>
              </a:prstGeom>
              <a:solidFill>
                <a:srgbClr val="3399FF"/>
              </a:solidFill>
              <a:ln w="28575">
                <a:noFill/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957213" y="7539073"/>
                <a:ext cx="2451195" cy="31730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bg1">
                      <a:alpha val="54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contourClr>
                  <a:srgbClr val="CBCBCB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 dirty="0"/>
              </a:p>
            </p:txBody>
          </p:sp>
        </p:grpSp>
        <p:sp>
          <p:nvSpPr>
            <p:cNvPr id="32" name="제목 44"/>
            <p:cNvSpPr txBox="1">
              <a:spLocks/>
            </p:cNvSpPr>
            <p:nvPr/>
          </p:nvSpPr>
          <p:spPr>
            <a:xfrm>
              <a:off x="491757" y="4747727"/>
              <a:ext cx="1262690" cy="304477"/>
            </a:xfrm>
            <a:prstGeom prst="rect">
              <a:avLst/>
            </a:prstGeom>
          </p:spPr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cs typeface="Arial" pitchFamily="34" charset="0"/>
                </a:rPr>
                <a:t>1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cs typeface="Arial" pitchFamily="34" charset="0"/>
                </a:rPr>
                <a:t>. </a:t>
              </a:r>
              <a:r>
                <a:rPr lang="ko-KR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cs typeface="Arial" pitchFamily="34" charset="0"/>
                </a:rPr>
                <a:t>도로안전  및  환경개선</a:t>
              </a:r>
              <a:endPara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cs typeface="Arial" pitchFamily="34" charset="0"/>
              </a:endParaRPr>
            </a:p>
          </p:txBody>
        </p:sp>
      </p:grpSp>
      <p:pic>
        <p:nvPicPr>
          <p:cNvPr id="35" name="Picture 49" descr="001-NR-19-상-1249-중 Resized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529645" y="4225517"/>
            <a:ext cx="2574529" cy="179449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6731" y="4216807"/>
            <a:ext cx="2632417" cy="179722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9" name="Picture 46" descr="사본 - ScreenHunter_008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78744" y="4230589"/>
            <a:ext cx="2586565" cy="17906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제목 38"/>
          <p:cNvSpPr>
            <a:spLocks noGrp="1"/>
          </p:cNvSpPr>
          <p:nvPr>
            <p:ph type="title"/>
          </p:nvPr>
        </p:nvSpPr>
        <p:spPr bwMode="auto">
          <a:xfrm>
            <a:off x="194338" y="33339"/>
            <a:ext cx="9517327" cy="5603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ko-KR" altLang="en-US" dirty="0" smtClean="0"/>
              <a:t>세부 사업내용</a:t>
            </a:r>
          </a:p>
        </p:txBody>
      </p:sp>
      <p:grpSp>
        <p:nvGrpSpPr>
          <p:cNvPr id="28" name="그룹 144"/>
          <p:cNvGrpSpPr>
            <a:grpSpLocks/>
          </p:cNvGrpSpPr>
          <p:nvPr/>
        </p:nvGrpSpPr>
        <p:grpSpPr bwMode="auto">
          <a:xfrm>
            <a:off x="350838" y="922338"/>
            <a:ext cx="4134379" cy="635000"/>
            <a:chOff x="488775" y="4710821"/>
            <a:chExt cx="1284842" cy="410071"/>
          </a:xfrm>
        </p:grpSpPr>
        <p:grpSp>
          <p:nvGrpSpPr>
            <p:cNvPr id="29" name="그룹 386"/>
            <p:cNvGrpSpPr>
              <a:grpSpLocks/>
            </p:cNvGrpSpPr>
            <p:nvPr/>
          </p:nvGrpSpPr>
          <p:grpSpPr bwMode="auto">
            <a:xfrm>
              <a:off x="488775" y="4710821"/>
              <a:ext cx="1284842" cy="410071"/>
              <a:chOff x="911824" y="7492126"/>
              <a:chExt cx="2596454" cy="709490"/>
            </a:xfrm>
          </p:grpSpPr>
          <p:sp>
            <p:nvSpPr>
              <p:cNvPr id="31" name="모서리가 둥근 직사각형 30"/>
              <p:cNvSpPr/>
              <p:nvPr/>
            </p:nvSpPr>
            <p:spPr>
              <a:xfrm>
                <a:off x="911824" y="7492126"/>
                <a:ext cx="2596454" cy="709490"/>
              </a:xfrm>
              <a:prstGeom prst="roundRect">
                <a:avLst>
                  <a:gd name="adj" fmla="val 30059"/>
                </a:avLst>
              </a:prstGeom>
              <a:solidFill>
                <a:srgbClr val="3399FF"/>
              </a:solidFill>
              <a:ln w="28575">
                <a:noFill/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모서리가 둥근 직사각형 31"/>
              <p:cNvSpPr/>
              <p:nvPr/>
            </p:nvSpPr>
            <p:spPr>
              <a:xfrm>
                <a:off x="957213" y="7539073"/>
                <a:ext cx="2451195" cy="31730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bg1">
                      <a:alpha val="54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contourClr>
                  <a:srgbClr val="CBCBCB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/>
              </a:p>
            </p:txBody>
          </p:sp>
        </p:grpSp>
        <p:sp>
          <p:nvSpPr>
            <p:cNvPr id="30" name="제목 44"/>
            <p:cNvSpPr txBox="1">
              <a:spLocks/>
            </p:cNvSpPr>
            <p:nvPr/>
          </p:nvSpPr>
          <p:spPr>
            <a:xfrm>
              <a:off x="511222" y="4747727"/>
              <a:ext cx="1262395" cy="304477"/>
            </a:xfrm>
            <a:prstGeom prst="rect">
              <a:avLst/>
            </a:prstGeom>
          </p:spPr>
          <p:txBody>
            <a:bodyPr anchor="ctr"/>
            <a:lstStyle/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  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2. 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도로유지보수</a:t>
              </a:r>
              <a:endPara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</p:grpSp>
      <p:pic>
        <p:nvPicPr>
          <p:cNvPr id="33" name="Picture 2" descr="C:\Users\광래\Desktop\배수로2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500824" y="3861048"/>
            <a:ext cx="2727347" cy="18573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4" name="Picture 53" descr="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641188" y="3861048"/>
            <a:ext cx="2607203" cy="18198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5" name="Picture 51" descr="사본 - ScreenHunter_010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47411" y="3878188"/>
            <a:ext cx="2605484" cy="17688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grpSp>
        <p:nvGrpSpPr>
          <p:cNvPr id="36" name="그룹 1"/>
          <p:cNvGrpSpPr>
            <a:grpSpLocks/>
          </p:cNvGrpSpPr>
          <p:nvPr/>
        </p:nvGrpSpPr>
        <p:grpSpPr bwMode="auto">
          <a:xfrm>
            <a:off x="657304" y="1772816"/>
            <a:ext cx="8634735" cy="1694448"/>
            <a:chOff x="645397" y="4471552"/>
            <a:chExt cx="7972226" cy="1702711"/>
          </a:xfrm>
        </p:grpSpPr>
        <p:sp>
          <p:nvSpPr>
            <p:cNvPr id="37" name="모서리가 둥근 직사각형 206"/>
            <p:cNvSpPr/>
            <p:nvPr/>
          </p:nvSpPr>
          <p:spPr bwMode="auto">
            <a:xfrm>
              <a:off x="645397" y="4471552"/>
              <a:ext cx="7972226" cy="1702711"/>
            </a:xfrm>
            <a:prstGeom prst="roundRect">
              <a:avLst>
                <a:gd name="adj" fmla="val 11022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38" name="TextBox 199"/>
            <p:cNvSpPr txBox="1">
              <a:spLocks noChangeArrowheads="1"/>
            </p:cNvSpPr>
            <p:nvPr/>
          </p:nvSpPr>
          <p:spPr bwMode="auto">
            <a:xfrm>
              <a:off x="899135" y="4505797"/>
              <a:ext cx="5489159" cy="1187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>
                  <a:solidFill>
                    <a:srgbClr val="404040"/>
                  </a:solidFill>
                  <a:latin typeface="HY견고딕" pitchFamily="18" charset="-127"/>
                </a:rPr>
                <a:t>포장도 보수 </a:t>
              </a: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사업</a:t>
              </a:r>
              <a:endParaRPr lang="en-US" altLang="ko-KR" dirty="0" smtClean="0">
                <a:solidFill>
                  <a:srgbClr val="404040"/>
                </a:solidFill>
                <a:latin typeface="HY견고딕" pitchFamily="18" charset="-127"/>
              </a:endParaRP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err="1" smtClean="0">
                  <a:solidFill>
                    <a:srgbClr val="404040"/>
                  </a:solidFill>
                  <a:latin typeface="HY견고딕" pitchFamily="18" charset="-127"/>
                </a:rPr>
                <a:t>폭원부족구간</a:t>
              </a: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 정비 사업</a:t>
              </a:r>
              <a:endParaRPr lang="en-US" altLang="ko-KR" dirty="0">
                <a:solidFill>
                  <a:srgbClr val="404040"/>
                </a:solidFill>
                <a:latin typeface="HY견고딕" pitchFamily="18" charset="-127"/>
              </a:endParaRP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>
                  <a:solidFill>
                    <a:srgbClr val="404040"/>
                  </a:solidFill>
                  <a:latin typeface="HY견고딕" pitchFamily="18" charset="-127"/>
                </a:rPr>
                <a:t>낙석위험지구 </a:t>
              </a: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개선사업</a:t>
              </a:r>
              <a:endParaRPr lang="en-US" altLang="ko-KR" dirty="0">
                <a:solidFill>
                  <a:srgbClr val="404040"/>
                </a:solidFill>
                <a:latin typeface="HY견고딕" pitchFamily="18" charset="-127"/>
              </a:endParaRP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err="1" smtClean="0">
                  <a:solidFill>
                    <a:srgbClr val="404040"/>
                  </a:solidFill>
                  <a:latin typeface="HY견고딕" pitchFamily="18" charset="-127"/>
                </a:rPr>
                <a:t>소구조물</a:t>
              </a: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 </a:t>
              </a:r>
              <a:r>
                <a:rPr lang="ko-KR" altLang="en-US" dirty="0">
                  <a:solidFill>
                    <a:srgbClr val="404040"/>
                  </a:solidFill>
                  <a:latin typeface="HY견고딕" pitchFamily="18" charset="-127"/>
                </a:rPr>
                <a:t>및 배수로 </a:t>
              </a: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정비사업 등 </a:t>
              </a:r>
              <a:endParaRPr lang="ko-KR" altLang="en-US" dirty="0">
                <a:solidFill>
                  <a:srgbClr val="404040"/>
                </a:solidFill>
                <a:latin typeface="HY견고딕" pitchFamily="18" charset="-127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>
            <a:grpSpLocks/>
          </p:cNvGrpSpPr>
          <p:nvPr/>
        </p:nvGrpSpPr>
        <p:grpSpPr bwMode="auto">
          <a:xfrm>
            <a:off x="818541" y="1896271"/>
            <a:ext cx="8636456" cy="1604737"/>
            <a:chOff x="645397" y="4505709"/>
            <a:chExt cx="7972226" cy="1537135"/>
          </a:xfrm>
        </p:grpSpPr>
        <p:sp>
          <p:nvSpPr>
            <p:cNvPr id="3" name="모서리가 둥근 직사각형 206"/>
            <p:cNvSpPr/>
            <p:nvPr/>
          </p:nvSpPr>
          <p:spPr bwMode="auto">
            <a:xfrm>
              <a:off x="645397" y="4505709"/>
              <a:ext cx="7972226" cy="1310514"/>
            </a:xfrm>
            <a:prstGeom prst="roundRect">
              <a:avLst>
                <a:gd name="adj" fmla="val 11022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41005" name="TextBox 199"/>
            <p:cNvSpPr txBox="1">
              <a:spLocks noChangeArrowheads="1"/>
            </p:cNvSpPr>
            <p:nvPr/>
          </p:nvSpPr>
          <p:spPr bwMode="auto">
            <a:xfrm>
              <a:off x="844060" y="4574685"/>
              <a:ext cx="6642194" cy="1468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교량ㆍ터널 </a:t>
              </a:r>
              <a:r>
                <a:rPr lang="ko-KR" altLang="en-US" dirty="0">
                  <a:solidFill>
                    <a:srgbClr val="404040"/>
                  </a:solidFill>
                  <a:latin typeface="HY견고딕" pitchFamily="18" charset="-127"/>
                </a:rPr>
                <a:t>보수사업</a:t>
              </a: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안전점검 </a:t>
              </a:r>
              <a:r>
                <a:rPr lang="ko-KR" altLang="en-US" dirty="0">
                  <a:solidFill>
                    <a:srgbClr val="404040"/>
                  </a:solidFill>
                  <a:latin typeface="HY견고딕" pitchFamily="18" charset="-127"/>
                </a:rPr>
                <a:t>및 정밀안전진단 </a:t>
              </a: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사업</a:t>
              </a:r>
              <a:endParaRPr lang="en-US" altLang="ko-KR" dirty="0" smtClean="0">
                <a:solidFill>
                  <a:srgbClr val="404040"/>
                </a:solidFill>
                <a:latin typeface="HY견고딕" pitchFamily="18" charset="-127"/>
              </a:endParaRP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</a:rPr>
                <a:t>터널 운영관리 및 방재시설 보수사업</a:t>
              </a:r>
              <a:endParaRPr lang="en-US" altLang="ko-KR" dirty="0" smtClean="0">
                <a:solidFill>
                  <a:srgbClr val="404040"/>
                </a:solidFill>
                <a:latin typeface="HY견고딕" pitchFamily="18" charset="-127"/>
              </a:endParaRP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endParaRPr lang="ko-KR" altLang="en-US" dirty="0">
                <a:solidFill>
                  <a:srgbClr val="404040"/>
                </a:solidFill>
                <a:latin typeface="HY견고딕" pitchFamily="18" charset="-127"/>
              </a:endParaRPr>
            </a:p>
          </p:txBody>
        </p:sp>
      </p:grpSp>
      <p:sp>
        <p:nvSpPr>
          <p:cNvPr id="40962" name="제목 38"/>
          <p:cNvSpPr>
            <a:spLocks noGrp="1"/>
          </p:cNvSpPr>
          <p:nvPr>
            <p:ph type="title"/>
          </p:nvPr>
        </p:nvSpPr>
        <p:spPr bwMode="auto">
          <a:xfrm>
            <a:off x="194338" y="33339"/>
            <a:ext cx="9517327" cy="5603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ko-KR" altLang="en-US" dirty="0" smtClean="0"/>
              <a:t>세부 사업내용</a:t>
            </a:r>
          </a:p>
        </p:txBody>
      </p:sp>
      <p:grpSp>
        <p:nvGrpSpPr>
          <p:cNvPr id="4" name="그룹 144"/>
          <p:cNvGrpSpPr>
            <a:grpSpLocks/>
          </p:cNvGrpSpPr>
          <p:nvPr/>
        </p:nvGrpSpPr>
        <p:grpSpPr bwMode="auto">
          <a:xfrm>
            <a:off x="390393" y="922338"/>
            <a:ext cx="6898084" cy="635000"/>
            <a:chOff x="488775" y="4710821"/>
            <a:chExt cx="1737865" cy="410071"/>
          </a:xfrm>
        </p:grpSpPr>
        <p:grpSp>
          <p:nvGrpSpPr>
            <p:cNvPr id="5" name="그룹 386"/>
            <p:cNvGrpSpPr>
              <a:grpSpLocks/>
            </p:cNvGrpSpPr>
            <p:nvPr/>
          </p:nvGrpSpPr>
          <p:grpSpPr bwMode="auto">
            <a:xfrm>
              <a:off x="488775" y="4710821"/>
              <a:ext cx="1284842" cy="410071"/>
              <a:chOff x="911824" y="7492126"/>
              <a:chExt cx="2596454" cy="709490"/>
            </a:xfrm>
          </p:grpSpPr>
          <p:sp>
            <p:nvSpPr>
              <p:cNvPr id="95" name="모서리가 둥근 직사각형 94"/>
              <p:cNvSpPr/>
              <p:nvPr/>
            </p:nvSpPr>
            <p:spPr>
              <a:xfrm>
                <a:off x="911824" y="7492126"/>
                <a:ext cx="2596454" cy="709490"/>
              </a:xfrm>
              <a:prstGeom prst="roundRect">
                <a:avLst>
                  <a:gd name="adj" fmla="val 30059"/>
                </a:avLst>
              </a:prstGeom>
              <a:solidFill>
                <a:srgbClr val="3399FF"/>
              </a:solidFill>
              <a:ln w="28575">
                <a:noFill/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모서리가 둥근 직사각형 95"/>
              <p:cNvSpPr/>
              <p:nvPr/>
            </p:nvSpPr>
            <p:spPr>
              <a:xfrm>
                <a:off x="957213" y="7539073"/>
                <a:ext cx="2451195" cy="31730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bg1">
                      <a:alpha val="54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contourClr>
                  <a:srgbClr val="CBCBCB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/>
              </a:p>
            </p:txBody>
          </p:sp>
        </p:grpSp>
        <p:sp>
          <p:nvSpPr>
            <p:cNvPr id="94" name="제목 44"/>
            <p:cNvSpPr txBox="1">
              <a:spLocks/>
            </p:cNvSpPr>
            <p:nvPr/>
          </p:nvSpPr>
          <p:spPr>
            <a:xfrm>
              <a:off x="511305" y="4747727"/>
              <a:ext cx="1715335" cy="304477"/>
            </a:xfrm>
            <a:prstGeom prst="rect">
              <a:avLst/>
            </a:prstGeom>
          </p:spPr>
          <p:txBody>
            <a:bodyPr anchor="ctr"/>
            <a:lstStyle/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  </a:t>
              </a:r>
              <a:r>
                <a:rPr lang="en-US" altLang="ko-K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3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.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 </a:t>
              </a:r>
              <a:r>
                <a:rPr lang="ko-KR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도로구조물 기능개선</a:t>
              </a:r>
              <a:endPara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</p:grpSp>
      <p:pic>
        <p:nvPicPr>
          <p:cNvPr id="2050" name="Picture 2" descr="C:\Users\광래\Desktop\금남교_정밀안전진단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551254" y="3793379"/>
            <a:ext cx="2568549" cy="19398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3" name="Picture 35" descr="사본 - 터널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26070" y="3793381"/>
            <a:ext cx="2652296" cy="19398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2" name="Picture 34" descr="655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39750" y="3789571"/>
            <a:ext cx="2609445" cy="194368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제목 38"/>
          <p:cNvSpPr>
            <a:spLocks noGrp="1"/>
          </p:cNvSpPr>
          <p:nvPr/>
        </p:nvSpPr>
        <p:spPr bwMode="auto">
          <a:xfrm>
            <a:off x="194338" y="78814"/>
            <a:ext cx="9517327" cy="67137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eaLnBrk="1" hangingPunct="1"/>
            <a:r>
              <a:rPr lang="ko-KR" altLang="en-US" sz="3600" dirty="0" smtClean="0"/>
              <a:t>세부 사업내용</a:t>
            </a:r>
          </a:p>
        </p:txBody>
      </p:sp>
      <p:grpSp>
        <p:nvGrpSpPr>
          <p:cNvPr id="55" name="그룹 54"/>
          <p:cNvGrpSpPr>
            <a:grpSpLocks/>
          </p:cNvGrpSpPr>
          <p:nvPr/>
        </p:nvGrpSpPr>
        <p:grpSpPr bwMode="auto">
          <a:xfrm>
            <a:off x="350489" y="999989"/>
            <a:ext cx="6084676" cy="635000"/>
            <a:chOff x="488775" y="4710821"/>
            <a:chExt cx="1624157" cy="410071"/>
          </a:xfrm>
        </p:grpSpPr>
        <p:grpSp>
          <p:nvGrpSpPr>
            <p:cNvPr id="75" name="그룹 74"/>
            <p:cNvGrpSpPr>
              <a:grpSpLocks/>
            </p:cNvGrpSpPr>
            <p:nvPr/>
          </p:nvGrpSpPr>
          <p:grpSpPr bwMode="auto">
            <a:xfrm>
              <a:off x="488775" y="4710821"/>
              <a:ext cx="1284842" cy="410071"/>
              <a:chOff x="911824" y="7492126"/>
              <a:chExt cx="2596454" cy="709490"/>
            </a:xfrm>
          </p:grpSpPr>
          <p:sp>
            <p:nvSpPr>
              <p:cNvPr id="77" name="모서리가 둥근 직사각형 76"/>
              <p:cNvSpPr/>
              <p:nvPr/>
            </p:nvSpPr>
            <p:spPr>
              <a:xfrm>
                <a:off x="911824" y="7492126"/>
                <a:ext cx="2596454" cy="709490"/>
              </a:xfrm>
              <a:prstGeom prst="roundRect">
                <a:avLst>
                  <a:gd name="adj" fmla="val 30059"/>
                </a:avLst>
              </a:prstGeom>
              <a:solidFill>
                <a:srgbClr val="3399FF"/>
              </a:solidFill>
              <a:ln w="28575">
                <a:noFill/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모서리가 둥근 직사각형 77"/>
              <p:cNvSpPr/>
              <p:nvPr/>
            </p:nvSpPr>
            <p:spPr>
              <a:xfrm>
                <a:off x="957213" y="7539073"/>
                <a:ext cx="2451195" cy="31730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bg1">
                      <a:alpha val="54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contourClr>
                  <a:srgbClr val="CBCBCB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/>
              </a:p>
            </p:txBody>
          </p:sp>
        </p:grpSp>
        <p:sp>
          <p:nvSpPr>
            <p:cNvPr id="76" name="제목 44"/>
            <p:cNvSpPr txBox="1">
              <a:spLocks/>
            </p:cNvSpPr>
            <p:nvPr/>
          </p:nvSpPr>
          <p:spPr>
            <a:xfrm>
              <a:off x="511222" y="4747727"/>
              <a:ext cx="1601710" cy="304477"/>
            </a:xfrm>
            <a:prstGeom prst="rect">
              <a:avLst/>
            </a:prstGeom>
          </p:spPr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  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4. 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cs typeface="Arial" pitchFamily="34" charset="0"/>
                </a:rPr>
                <a:t>도로병목지점 개선</a:t>
              </a:r>
              <a:endPara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</p:grpSp>
      <p:grpSp>
        <p:nvGrpSpPr>
          <p:cNvPr id="56" name="그룹 55"/>
          <p:cNvGrpSpPr>
            <a:grpSpLocks/>
          </p:cNvGrpSpPr>
          <p:nvPr/>
        </p:nvGrpSpPr>
        <p:grpSpPr bwMode="auto">
          <a:xfrm>
            <a:off x="428498" y="1971494"/>
            <a:ext cx="8863541" cy="1241482"/>
            <a:chOff x="645397" y="4471552"/>
            <a:chExt cx="7972226" cy="1702711"/>
          </a:xfrm>
        </p:grpSpPr>
        <p:sp>
          <p:nvSpPr>
            <p:cNvPr id="73" name="모서리가 둥근 직사각형 72"/>
            <p:cNvSpPr/>
            <p:nvPr/>
          </p:nvSpPr>
          <p:spPr bwMode="auto">
            <a:xfrm>
              <a:off x="645397" y="4471552"/>
              <a:ext cx="7972226" cy="1702711"/>
            </a:xfrm>
            <a:prstGeom prst="roundRect">
              <a:avLst>
                <a:gd name="adj" fmla="val 11022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74" name="TextBox 199"/>
            <p:cNvSpPr txBox="1">
              <a:spLocks noChangeArrowheads="1"/>
            </p:cNvSpPr>
            <p:nvPr/>
          </p:nvSpPr>
          <p:spPr bwMode="auto">
            <a:xfrm>
              <a:off x="866287" y="4721552"/>
              <a:ext cx="5489159" cy="1114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  <a:ea typeface="HY견고딕" pitchFamily="18" charset="-127"/>
                </a:rPr>
                <a:t>교차로개선 사업</a:t>
              </a:r>
              <a:endParaRPr lang="en-US" altLang="ko-KR" dirty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marL="342900" indent="-342900" algn="l" latinLnBrk="0">
                <a:lnSpc>
                  <a:spcPct val="130000"/>
                </a:lnSpc>
                <a:buFont typeface="Arial" charset="0"/>
                <a:buChar char="•"/>
              </a:pPr>
              <a:r>
                <a:rPr lang="ko-KR" altLang="en-US" dirty="0" err="1" smtClean="0">
                  <a:solidFill>
                    <a:srgbClr val="404040"/>
                  </a:solidFill>
                  <a:latin typeface="HY견고딕" pitchFamily="18" charset="-127"/>
                  <a:ea typeface="HY견고딕" pitchFamily="18" charset="-127"/>
                </a:rPr>
                <a:t>단구간확장</a:t>
              </a:r>
              <a:r>
                <a:rPr lang="ko-KR" altLang="en-US" dirty="0" smtClean="0">
                  <a:solidFill>
                    <a:srgbClr val="404040"/>
                  </a:solidFill>
                  <a:latin typeface="HY견고딕" pitchFamily="18" charset="-127"/>
                  <a:ea typeface="HY견고딕" pitchFamily="18" charset="-127"/>
                </a:rPr>
                <a:t> 사업 </a:t>
              </a:r>
              <a:endParaRPr lang="ko-KR" altLang="en-US" dirty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60" name="Picture 3" descr="C:\Users\김진수\Desktop\이미지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506" y="3789040"/>
            <a:ext cx="2847035" cy="1608750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</p:pic>
      <p:pic>
        <p:nvPicPr>
          <p:cNvPr id="61" name="Picture 4" descr="C:\Users\김진수\Documents\Bluetooth\inbox\20140328_115956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26853" y="3789040"/>
            <a:ext cx="2691017" cy="1584000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</p:pic>
      <p:pic>
        <p:nvPicPr>
          <p:cNvPr id="62" name="Picture 5" descr="C:\Users\김진수\Desktop\이미지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91182" y="3789040"/>
            <a:ext cx="2652295" cy="1656184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7199376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0" y="5454650"/>
            <a:ext cx="9916319" cy="1403350"/>
            <a:chOff x="0" y="5454650"/>
            <a:chExt cx="9153525" cy="1403350"/>
          </a:xfrm>
        </p:grpSpPr>
        <p:pic>
          <p:nvPicPr>
            <p:cNvPr id="15" name="Picture 4" descr="C:\Users\C199\Desktop\m5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5876925"/>
              <a:ext cx="9144000" cy="981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3" descr="C:\Users\C199\Desktop\m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83425" y="5454650"/>
              <a:ext cx="2070100" cy="1403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그룹 7"/>
          <p:cNvGrpSpPr/>
          <p:nvPr/>
        </p:nvGrpSpPr>
        <p:grpSpPr>
          <a:xfrm>
            <a:off x="0" y="5143511"/>
            <a:ext cx="9906000" cy="1723914"/>
            <a:chOff x="0" y="4448174"/>
            <a:chExt cx="9144000" cy="2423075"/>
          </a:xfrm>
        </p:grpSpPr>
        <p:sp>
          <p:nvSpPr>
            <p:cNvPr id="9" name="자유형 8"/>
            <p:cNvSpPr/>
            <p:nvPr/>
          </p:nvSpPr>
          <p:spPr>
            <a:xfrm>
              <a:off x="0" y="4448174"/>
              <a:ext cx="5868144" cy="2409825"/>
            </a:xfrm>
            <a:custGeom>
              <a:avLst/>
              <a:gdLst>
                <a:gd name="connsiteX0" fmla="*/ 0 w 4932040"/>
                <a:gd name="connsiteY0" fmla="*/ 0 h 1484784"/>
                <a:gd name="connsiteX1" fmla="*/ 4932040 w 4932040"/>
                <a:gd name="connsiteY1" fmla="*/ 0 h 1484784"/>
                <a:gd name="connsiteX2" fmla="*/ 4932040 w 4932040"/>
                <a:gd name="connsiteY2" fmla="*/ 1484784 h 1484784"/>
                <a:gd name="connsiteX3" fmla="*/ 0 w 4932040"/>
                <a:gd name="connsiteY3" fmla="*/ 1484784 h 1484784"/>
                <a:gd name="connsiteX4" fmla="*/ 0 w 4932040"/>
                <a:gd name="connsiteY4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686113"/>
                <a:gd name="connsiteX1" fmla="*/ 4932040 w 4932040"/>
                <a:gd name="connsiteY1" fmla="*/ 1484784 h 1686113"/>
                <a:gd name="connsiteX2" fmla="*/ 0 w 4932040"/>
                <a:gd name="connsiteY2" fmla="*/ 1484784 h 1686113"/>
                <a:gd name="connsiteX3" fmla="*/ 0 w 4932040"/>
                <a:gd name="connsiteY3" fmla="*/ 0 h 1686113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2040" h="1484784">
                  <a:moveTo>
                    <a:pt x="0" y="0"/>
                  </a:moveTo>
                  <a:cubicBezTo>
                    <a:pt x="1758273" y="857541"/>
                    <a:pt x="3921377" y="1378051"/>
                    <a:pt x="4932040" y="1484784"/>
                  </a:cubicBezTo>
                  <a:lnTo>
                    <a:pt x="0" y="1484784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8F3FC"/>
                </a:gs>
                <a:gs pos="50000">
                  <a:srgbClr val="B6D0E6"/>
                </a:gs>
                <a:gs pos="100000">
                  <a:srgbClr val="81A9CE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0" y="4991100"/>
              <a:ext cx="4932040" cy="1866900"/>
            </a:xfrm>
            <a:custGeom>
              <a:avLst/>
              <a:gdLst>
                <a:gd name="connsiteX0" fmla="*/ 0 w 4932040"/>
                <a:gd name="connsiteY0" fmla="*/ 0 h 1484784"/>
                <a:gd name="connsiteX1" fmla="*/ 4932040 w 4932040"/>
                <a:gd name="connsiteY1" fmla="*/ 0 h 1484784"/>
                <a:gd name="connsiteX2" fmla="*/ 4932040 w 4932040"/>
                <a:gd name="connsiteY2" fmla="*/ 1484784 h 1484784"/>
                <a:gd name="connsiteX3" fmla="*/ 0 w 4932040"/>
                <a:gd name="connsiteY3" fmla="*/ 1484784 h 1484784"/>
                <a:gd name="connsiteX4" fmla="*/ 0 w 4932040"/>
                <a:gd name="connsiteY4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686113"/>
                <a:gd name="connsiteX1" fmla="*/ 4932040 w 4932040"/>
                <a:gd name="connsiteY1" fmla="*/ 1484784 h 1686113"/>
                <a:gd name="connsiteX2" fmla="*/ 0 w 4932040"/>
                <a:gd name="connsiteY2" fmla="*/ 1484784 h 1686113"/>
                <a:gd name="connsiteX3" fmla="*/ 0 w 4932040"/>
                <a:gd name="connsiteY3" fmla="*/ 0 h 1686113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2040" h="1484784">
                  <a:moveTo>
                    <a:pt x="0" y="0"/>
                  </a:moveTo>
                  <a:cubicBezTo>
                    <a:pt x="1758273" y="857541"/>
                    <a:pt x="3913370" y="1284303"/>
                    <a:pt x="4932040" y="1484784"/>
                  </a:cubicBezTo>
                  <a:lnTo>
                    <a:pt x="0" y="1484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자유형 10"/>
            <p:cNvSpPr/>
            <p:nvPr/>
          </p:nvSpPr>
          <p:spPr>
            <a:xfrm>
              <a:off x="6946899" y="6064857"/>
              <a:ext cx="2197101" cy="793144"/>
            </a:xfrm>
            <a:custGeom>
              <a:avLst/>
              <a:gdLst>
                <a:gd name="connsiteX0" fmla="*/ 0 w 1619672"/>
                <a:gd name="connsiteY0" fmla="*/ 0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4" fmla="*/ 0 w 1619672"/>
                <a:gd name="connsiteY4" fmla="*/ 0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672" h="476672">
                  <a:moveTo>
                    <a:pt x="0" y="476672"/>
                  </a:moveTo>
                  <a:cubicBezTo>
                    <a:pt x="659574" y="401646"/>
                    <a:pt x="1282301" y="241638"/>
                    <a:pt x="1619672" y="0"/>
                  </a:cubicBezTo>
                  <a:lnTo>
                    <a:pt x="1619672" y="476672"/>
                  </a:lnTo>
                  <a:lnTo>
                    <a:pt x="0" y="476672"/>
                  </a:lnTo>
                  <a:close/>
                </a:path>
              </a:pathLst>
            </a:custGeom>
            <a:solidFill>
              <a:srgbClr val="EF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0" y="5373216"/>
              <a:ext cx="4932040" cy="1484784"/>
            </a:xfrm>
            <a:custGeom>
              <a:avLst/>
              <a:gdLst>
                <a:gd name="connsiteX0" fmla="*/ 0 w 4932040"/>
                <a:gd name="connsiteY0" fmla="*/ 0 h 1484784"/>
                <a:gd name="connsiteX1" fmla="*/ 4932040 w 4932040"/>
                <a:gd name="connsiteY1" fmla="*/ 0 h 1484784"/>
                <a:gd name="connsiteX2" fmla="*/ 4932040 w 4932040"/>
                <a:gd name="connsiteY2" fmla="*/ 1484784 h 1484784"/>
                <a:gd name="connsiteX3" fmla="*/ 0 w 4932040"/>
                <a:gd name="connsiteY3" fmla="*/ 1484784 h 1484784"/>
                <a:gd name="connsiteX4" fmla="*/ 0 w 4932040"/>
                <a:gd name="connsiteY4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686113"/>
                <a:gd name="connsiteX1" fmla="*/ 4932040 w 4932040"/>
                <a:gd name="connsiteY1" fmla="*/ 1484784 h 1686113"/>
                <a:gd name="connsiteX2" fmla="*/ 0 w 4932040"/>
                <a:gd name="connsiteY2" fmla="*/ 1484784 h 1686113"/>
                <a:gd name="connsiteX3" fmla="*/ 0 w 4932040"/>
                <a:gd name="connsiteY3" fmla="*/ 0 h 1686113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  <a:gd name="connsiteX0" fmla="*/ 0 w 4932040"/>
                <a:gd name="connsiteY0" fmla="*/ 0 h 1484784"/>
                <a:gd name="connsiteX1" fmla="*/ 4932040 w 4932040"/>
                <a:gd name="connsiteY1" fmla="*/ 1484784 h 1484784"/>
                <a:gd name="connsiteX2" fmla="*/ 0 w 4932040"/>
                <a:gd name="connsiteY2" fmla="*/ 1484784 h 1484784"/>
                <a:gd name="connsiteX3" fmla="*/ 0 w 4932040"/>
                <a:gd name="connsiteY3" fmla="*/ 0 h 148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2040" h="1484784">
                  <a:moveTo>
                    <a:pt x="0" y="0"/>
                  </a:moveTo>
                  <a:cubicBezTo>
                    <a:pt x="2101173" y="1062077"/>
                    <a:pt x="3917562" y="1351981"/>
                    <a:pt x="4932040" y="1484784"/>
                  </a:cubicBezTo>
                  <a:lnTo>
                    <a:pt x="0" y="148478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B63AE"/>
                </a:gs>
                <a:gs pos="50000">
                  <a:srgbClr val="4473C6"/>
                </a:gs>
                <a:gs pos="100000">
                  <a:srgbClr val="3783E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자유형 12"/>
            <p:cNvSpPr/>
            <p:nvPr/>
          </p:nvSpPr>
          <p:spPr>
            <a:xfrm>
              <a:off x="7569200" y="6445628"/>
              <a:ext cx="1574800" cy="425621"/>
            </a:xfrm>
            <a:custGeom>
              <a:avLst/>
              <a:gdLst>
                <a:gd name="connsiteX0" fmla="*/ 0 w 1619672"/>
                <a:gd name="connsiteY0" fmla="*/ 0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4" fmla="*/ 0 w 1619672"/>
                <a:gd name="connsiteY4" fmla="*/ 0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  <a:gd name="connsiteX0" fmla="*/ 0 w 1619672"/>
                <a:gd name="connsiteY0" fmla="*/ 476672 h 476672"/>
                <a:gd name="connsiteX1" fmla="*/ 1619672 w 1619672"/>
                <a:gd name="connsiteY1" fmla="*/ 0 h 476672"/>
                <a:gd name="connsiteX2" fmla="*/ 1619672 w 1619672"/>
                <a:gd name="connsiteY2" fmla="*/ 476672 h 476672"/>
                <a:gd name="connsiteX3" fmla="*/ 0 w 1619672"/>
                <a:gd name="connsiteY3" fmla="*/ 476672 h 47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672" h="476672">
                  <a:moveTo>
                    <a:pt x="0" y="476672"/>
                  </a:moveTo>
                  <a:cubicBezTo>
                    <a:pt x="659574" y="401646"/>
                    <a:pt x="1131055" y="266471"/>
                    <a:pt x="1619672" y="0"/>
                  </a:cubicBezTo>
                  <a:lnTo>
                    <a:pt x="1619672" y="476672"/>
                  </a:lnTo>
                  <a:lnTo>
                    <a:pt x="0" y="476672"/>
                  </a:lnTo>
                  <a:close/>
                </a:path>
              </a:pathLst>
            </a:custGeom>
            <a:solidFill>
              <a:srgbClr val="5277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3" name="제목 1"/>
          <p:cNvSpPr txBox="1">
            <a:spLocks/>
          </p:cNvSpPr>
          <p:nvPr/>
        </p:nvSpPr>
        <p:spPr>
          <a:xfrm>
            <a:off x="1282888" y="4149081"/>
            <a:ext cx="7960589" cy="1170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normalizeH="0" baseline="0" noProof="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cs typeface="+mj-cs"/>
              </a:rPr>
              <a:t>감사합니다</a:t>
            </a:r>
            <a:r>
              <a:rPr kumimoji="0" lang="en-US" altLang="ko-KR" sz="2800" b="1" i="0" u="none" strike="noStrike" kern="1200" normalizeH="0" baseline="0" noProof="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cs typeface="+mj-cs"/>
              </a:rPr>
              <a:t>.   </a:t>
            </a:r>
            <a:r>
              <a:rPr kumimoji="0" lang="ko-KR" altLang="en-US" sz="2800" b="1" i="0" u="none" strike="noStrike" kern="1200" normalizeH="0" baseline="0" noProof="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cs typeface="+mj-cs"/>
              </a:rPr>
              <a:t>끝</a:t>
            </a:r>
            <a:r>
              <a:rPr kumimoji="0" lang="en-US" altLang="ko-KR" sz="2800" b="1" i="0" u="none" strike="noStrike" kern="1200" normalizeH="0" baseline="0" noProof="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cs typeface="+mj-cs"/>
              </a:rPr>
              <a:t>.</a:t>
            </a:r>
            <a:endParaRPr kumimoji="0" lang="ko-KR" altLang="en-US" sz="2800" b="1" i="0" u="none" strike="noStrike" kern="1200" normalizeH="0" baseline="0" noProof="0" dirty="0" smtClean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cs typeface="+mj-cs"/>
            </a:endParaRPr>
          </a:p>
        </p:txBody>
      </p:sp>
      <p:pic>
        <p:nvPicPr>
          <p:cNvPr id="18" name="Picture 2" descr="D:\비토피티\템플릿용 자료모음\아이콘&amp;사진&amp;이미지\L4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37000" contrast="86000"/>
          </a:blip>
          <a:srcRect/>
          <a:stretch>
            <a:fillRect/>
          </a:stretch>
        </p:blipFill>
        <p:spPr bwMode="auto">
          <a:xfrm rot="1364217">
            <a:off x="1184876" y="4636880"/>
            <a:ext cx="355997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D:\비토피티\템플릿용 자료모음\아이콘&amp;사진&amp;이미지\L4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37000" contrast="86000"/>
          </a:blip>
          <a:srcRect/>
          <a:stretch>
            <a:fillRect/>
          </a:stretch>
        </p:blipFill>
        <p:spPr bwMode="auto">
          <a:xfrm rot="1364217">
            <a:off x="1500365" y="4789280"/>
            <a:ext cx="355997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858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12814</TotalTime>
  <Words>223</Words>
  <Application>Microsoft Office PowerPoint</Application>
  <PresentationFormat>A4 용지(210x297mm)</PresentationFormat>
  <Paragraphs>82</Paragraphs>
  <Slides>9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7" baseType="lpstr">
      <vt:lpstr>-2002</vt:lpstr>
      <vt:lpstr>HY견고딕</vt:lpstr>
      <vt:lpstr>굴림</vt:lpstr>
      <vt:lpstr>나눔고딕 Bold</vt:lpstr>
      <vt:lpstr>맑은 고딕</vt:lpstr>
      <vt:lpstr>Arial</vt:lpstr>
      <vt:lpstr>Arial Black</vt:lpstr>
      <vt:lpstr>디자인 사용자 지정</vt:lpstr>
      <vt:lpstr>PowerPoint 프레젠테이션</vt:lpstr>
      <vt:lpstr>관 할 범 위 ( 도로부문 )</vt:lpstr>
      <vt:lpstr>2020년 사업별 예산현황</vt:lpstr>
      <vt:lpstr>2020년 주요사업</vt:lpstr>
      <vt:lpstr>세부 사업내용</vt:lpstr>
      <vt:lpstr>세부 사업내용</vt:lpstr>
      <vt:lpstr>세부 사업내용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TITLE SLIDE</dc:title>
  <dc:creator>강석범</dc:creator>
  <cp:lastModifiedBy>논산국토</cp:lastModifiedBy>
  <cp:revision>1970</cp:revision>
  <cp:lastPrinted>2020-11-20T05:02:38Z</cp:lastPrinted>
  <dcterms:created xsi:type="dcterms:W3CDTF">2010-05-07T02:21:04Z</dcterms:created>
  <dcterms:modified xsi:type="dcterms:W3CDTF">2020-11-20T05:03:53Z</dcterms:modified>
</cp:coreProperties>
</file>