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327650" cy="7559675"/>
  <p:notesSz cx="6858000" cy="9144000"/>
  <p:defaultTextStyle>
    <a:defPPr>
      <a:defRPr lang="ko-KR"/>
    </a:defPPr>
    <a:lvl1pPr marL="0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1pPr>
    <a:lvl2pPr marL="351414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2pPr>
    <a:lvl3pPr marL="702828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3pPr>
    <a:lvl4pPr marL="1054242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4pPr>
    <a:lvl5pPr marL="1405657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5pPr>
    <a:lvl6pPr marL="1757070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6pPr>
    <a:lvl7pPr marL="2108485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7pPr>
    <a:lvl8pPr marL="2459898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8pPr>
    <a:lvl9pPr marL="2811312" algn="l" defTabSz="702828" rtl="0" eaLnBrk="1" latinLnBrk="1" hangingPunct="1">
      <a:defRPr sz="13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E0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-774" y="-78"/>
      </p:cViewPr>
      <p:guideLst>
        <p:guide orient="horz" pos="2381"/>
        <p:guide pos="16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9574" y="2348401"/>
            <a:ext cx="4528503" cy="162042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99148" y="4283819"/>
            <a:ext cx="3729355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6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5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0847" y="4857794"/>
            <a:ext cx="4528503" cy="1501436"/>
          </a:xfrm>
        </p:spPr>
        <p:txBody>
          <a:bodyPr anchor="t"/>
          <a:lstStyle>
            <a:lvl1pPr algn="l">
              <a:defRPr sz="1351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20847" y="3204116"/>
            <a:ext cx="4528503" cy="1653681"/>
          </a:xfrm>
        </p:spPr>
        <p:txBody>
          <a:bodyPr anchor="b"/>
          <a:lstStyle>
            <a:lvl1pPr marL="0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1pPr>
            <a:lvl2pPr marL="154419" indent="0">
              <a:buNone/>
              <a:defRPr sz="608">
                <a:solidFill>
                  <a:schemeClr val="tx1">
                    <a:tint val="75000"/>
                  </a:schemeClr>
                </a:solidFill>
              </a:defRPr>
            </a:lvl2pPr>
            <a:lvl3pPr marL="308837" indent="0">
              <a:buNone/>
              <a:defRPr sz="541">
                <a:solidFill>
                  <a:schemeClr val="tx1">
                    <a:tint val="75000"/>
                  </a:schemeClr>
                </a:solidFill>
              </a:defRPr>
            </a:lvl3pPr>
            <a:lvl4pPr marL="463256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4pPr>
            <a:lvl5pPr marL="617674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5pPr>
            <a:lvl6pPr marL="772093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6pPr>
            <a:lvl7pPr marL="926511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7pPr>
            <a:lvl8pPr marL="1080929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8pPr>
            <a:lvl9pPr marL="1235348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99792" y="2351901"/>
            <a:ext cx="1753685" cy="6651464"/>
          </a:xfrm>
        </p:spPr>
        <p:txBody>
          <a:bodyPr/>
          <a:lstStyle>
            <a:lvl1pPr>
              <a:defRPr sz="946"/>
            </a:lvl1pPr>
            <a:lvl2pPr>
              <a:defRPr sz="811"/>
            </a:lvl2pPr>
            <a:lvl3pPr>
              <a:defRPr sz="676"/>
            </a:lvl3pPr>
            <a:lvl4pPr>
              <a:defRPr sz="608"/>
            </a:lvl4pPr>
            <a:lvl5pPr>
              <a:defRPr sz="608"/>
            </a:lvl5pPr>
            <a:lvl6pPr>
              <a:defRPr sz="608"/>
            </a:lvl6pPr>
            <a:lvl7pPr>
              <a:defRPr sz="608"/>
            </a:lvl7pPr>
            <a:lvl8pPr>
              <a:defRPr sz="608"/>
            </a:lvl8pPr>
            <a:lvl9pPr>
              <a:defRPr sz="60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042271" y="2351901"/>
            <a:ext cx="1753685" cy="6651464"/>
          </a:xfrm>
        </p:spPr>
        <p:txBody>
          <a:bodyPr/>
          <a:lstStyle>
            <a:lvl1pPr>
              <a:defRPr sz="946"/>
            </a:lvl1pPr>
            <a:lvl2pPr>
              <a:defRPr sz="811"/>
            </a:lvl2pPr>
            <a:lvl3pPr>
              <a:defRPr sz="676"/>
            </a:lvl3pPr>
            <a:lvl4pPr>
              <a:defRPr sz="608"/>
            </a:lvl4pPr>
            <a:lvl5pPr>
              <a:defRPr sz="608"/>
            </a:lvl5pPr>
            <a:lvl6pPr>
              <a:defRPr sz="608"/>
            </a:lvl6pPr>
            <a:lvl7pPr>
              <a:defRPr sz="608"/>
            </a:lvl7pPr>
            <a:lvl8pPr>
              <a:defRPr sz="608"/>
            </a:lvl8pPr>
            <a:lvl9pPr>
              <a:defRPr sz="60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6383" y="302742"/>
            <a:ext cx="4794885" cy="125994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6387" y="1692181"/>
            <a:ext cx="2353970" cy="705220"/>
          </a:xfrm>
        </p:spPr>
        <p:txBody>
          <a:bodyPr anchor="b"/>
          <a:lstStyle>
            <a:lvl1pPr marL="0" indent="0">
              <a:buNone/>
              <a:defRPr sz="811" b="1"/>
            </a:lvl1pPr>
            <a:lvl2pPr marL="154419" indent="0">
              <a:buNone/>
              <a:defRPr sz="676" b="1"/>
            </a:lvl2pPr>
            <a:lvl3pPr marL="308837" indent="0">
              <a:buNone/>
              <a:defRPr sz="608" b="1"/>
            </a:lvl3pPr>
            <a:lvl4pPr marL="463256" indent="0">
              <a:buNone/>
              <a:defRPr sz="541" b="1"/>
            </a:lvl4pPr>
            <a:lvl5pPr marL="617674" indent="0">
              <a:buNone/>
              <a:defRPr sz="541" b="1"/>
            </a:lvl5pPr>
            <a:lvl6pPr marL="772093" indent="0">
              <a:buNone/>
              <a:defRPr sz="541" b="1"/>
            </a:lvl6pPr>
            <a:lvl7pPr marL="926511" indent="0">
              <a:buNone/>
              <a:defRPr sz="541" b="1"/>
            </a:lvl7pPr>
            <a:lvl8pPr marL="1080929" indent="0">
              <a:buNone/>
              <a:defRPr sz="541" b="1"/>
            </a:lvl8pPr>
            <a:lvl9pPr marL="1235348" indent="0">
              <a:buNone/>
              <a:defRPr sz="541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6387" y="2397397"/>
            <a:ext cx="2353970" cy="4355563"/>
          </a:xfrm>
        </p:spPr>
        <p:txBody>
          <a:bodyPr/>
          <a:lstStyle>
            <a:lvl1pPr>
              <a:defRPr sz="811"/>
            </a:lvl1pPr>
            <a:lvl2pPr>
              <a:defRPr sz="676"/>
            </a:lvl2pPr>
            <a:lvl3pPr>
              <a:defRPr sz="608"/>
            </a:lvl3pPr>
            <a:lvl4pPr>
              <a:defRPr sz="541"/>
            </a:lvl4pPr>
            <a:lvl5pPr>
              <a:defRPr sz="541"/>
            </a:lvl5pPr>
            <a:lvl6pPr>
              <a:defRPr sz="541"/>
            </a:lvl6pPr>
            <a:lvl7pPr>
              <a:defRPr sz="541"/>
            </a:lvl7pPr>
            <a:lvl8pPr>
              <a:defRPr sz="541"/>
            </a:lvl8pPr>
            <a:lvl9pPr>
              <a:defRPr sz="54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2706378" y="1692181"/>
            <a:ext cx="2354895" cy="705220"/>
          </a:xfrm>
        </p:spPr>
        <p:txBody>
          <a:bodyPr anchor="b"/>
          <a:lstStyle>
            <a:lvl1pPr marL="0" indent="0">
              <a:buNone/>
              <a:defRPr sz="811" b="1"/>
            </a:lvl1pPr>
            <a:lvl2pPr marL="154419" indent="0">
              <a:buNone/>
              <a:defRPr sz="676" b="1"/>
            </a:lvl2pPr>
            <a:lvl3pPr marL="308837" indent="0">
              <a:buNone/>
              <a:defRPr sz="608" b="1"/>
            </a:lvl3pPr>
            <a:lvl4pPr marL="463256" indent="0">
              <a:buNone/>
              <a:defRPr sz="541" b="1"/>
            </a:lvl4pPr>
            <a:lvl5pPr marL="617674" indent="0">
              <a:buNone/>
              <a:defRPr sz="541" b="1"/>
            </a:lvl5pPr>
            <a:lvl6pPr marL="772093" indent="0">
              <a:buNone/>
              <a:defRPr sz="541" b="1"/>
            </a:lvl6pPr>
            <a:lvl7pPr marL="926511" indent="0">
              <a:buNone/>
              <a:defRPr sz="541" b="1"/>
            </a:lvl7pPr>
            <a:lvl8pPr marL="1080929" indent="0">
              <a:buNone/>
              <a:defRPr sz="541" b="1"/>
            </a:lvl8pPr>
            <a:lvl9pPr marL="1235348" indent="0">
              <a:buNone/>
              <a:defRPr sz="541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706378" y="2397397"/>
            <a:ext cx="2354895" cy="4355563"/>
          </a:xfrm>
        </p:spPr>
        <p:txBody>
          <a:bodyPr/>
          <a:lstStyle>
            <a:lvl1pPr>
              <a:defRPr sz="811"/>
            </a:lvl1pPr>
            <a:lvl2pPr>
              <a:defRPr sz="676"/>
            </a:lvl2pPr>
            <a:lvl3pPr>
              <a:defRPr sz="608"/>
            </a:lvl3pPr>
            <a:lvl4pPr>
              <a:defRPr sz="541"/>
            </a:lvl4pPr>
            <a:lvl5pPr>
              <a:defRPr sz="541"/>
            </a:lvl5pPr>
            <a:lvl6pPr>
              <a:defRPr sz="541"/>
            </a:lvl6pPr>
            <a:lvl7pPr>
              <a:defRPr sz="541"/>
            </a:lvl7pPr>
            <a:lvl8pPr>
              <a:defRPr sz="541"/>
            </a:lvl8pPr>
            <a:lvl9pPr>
              <a:defRPr sz="54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6388" y="300991"/>
            <a:ext cx="1752760" cy="1280945"/>
          </a:xfrm>
        </p:spPr>
        <p:txBody>
          <a:bodyPr anchor="b"/>
          <a:lstStyle>
            <a:lvl1pPr algn="l">
              <a:defRPr sz="67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82968" y="300988"/>
            <a:ext cx="2978305" cy="6451974"/>
          </a:xfrm>
        </p:spPr>
        <p:txBody>
          <a:bodyPr/>
          <a:lstStyle>
            <a:lvl1pPr>
              <a:defRPr sz="1080"/>
            </a:lvl1pPr>
            <a:lvl2pPr>
              <a:defRPr sz="946"/>
            </a:lvl2pPr>
            <a:lvl3pPr>
              <a:defRPr sz="811"/>
            </a:lvl3pPr>
            <a:lvl4pPr>
              <a:defRPr sz="676"/>
            </a:lvl4pPr>
            <a:lvl5pPr>
              <a:defRPr sz="676"/>
            </a:lvl5pPr>
            <a:lvl6pPr>
              <a:defRPr sz="676"/>
            </a:lvl6pPr>
            <a:lvl7pPr>
              <a:defRPr sz="676"/>
            </a:lvl7pPr>
            <a:lvl8pPr>
              <a:defRPr sz="676"/>
            </a:lvl8pPr>
            <a:lvl9pPr>
              <a:defRPr sz="676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66388" y="1581936"/>
            <a:ext cx="1752760" cy="5171028"/>
          </a:xfrm>
        </p:spPr>
        <p:txBody>
          <a:bodyPr/>
          <a:lstStyle>
            <a:lvl1pPr marL="0" indent="0">
              <a:buNone/>
              <a:defRPr sz="473"/>
            </a:lvl1pPr>
            <a:lvl2pPr marL="154419" indent="0">
              <a:buNone/>
              <a:defRPr sz="405"/>
            </a:lvl2pPr>
            <a:lvl3pPr marL="308837" indent="0">
              <a:buNone/>
              <a:defRPr sz="338"/>
            </a:lvl3pPr>
            <a:lvl4pPr marL="463256" indent="0">
              <a:buNone/>
              <a:defRPr sz="304"/>
            </a:lvl4pPr>
            <a:lvl5pPr marL="617674" indent="0">
              <a:buNone/>
              <a:defRPr sz="304"/>
            </a:lvl5pPr>
            <a:lvl6pPr marL="772093" indent="0">
              <a:buNone/>
              <a:defRPr sz="304"/>
            </a:lvl6pPr>
            <a:lvl7pPr marL="926511" indent="0">
              <a:buNone/>
              <a:defRPr sz="304"/>
            </a:lvl7pPr>
            <a:lvl8pPr marL="1080929" indent="0">
              <a:buNone/>
              <a:defRPr sz="304"/>
            </a:lvl8pPr>
            <a:lvl9pPr marL="1235348" indent="0">
              <a:buNone/>
              <a:defRPr sz="304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4257" y="5291776"/>
            <a:ext cx="3196590" cy="624725"/>
          </a:xfrm>
        </p:spPr>
        <p:txBody>
          <a:bodyPr anchor="b"/>
          <a:lstStyle>
            <a:lvl1pPr algn="l">
              <a:defRPr sz="67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044257" y="675473"/>
            <a:ext cx="3196590" cy="4535805"/>
          </a:xfrm>
        </p:spPr>
        <p:txBody>
          <a:bodyPr/>
          <a:lstStyle>
            <a:lvl1pPr marL="0" indent="0">
              <a:buNone/>
              <a:defRPr sz="1080"/>
            </a:lvl1pPr>
            <a:lvl2pPr marL="154419" indent="0">
              <a:buNone/>
              <a:defRPr sz="946"/>
            </a:lvl2pPr>
            <a:lvl3pPr marL="308837" indent="0">
              <a:buNone/>
              <a:defRPr sz="811"/>
            </a:lvl3pPr>
            <a:lvl4pPr marL="463256" indent="0">
              <a:buNone/>
              <a:defRPr sz="676"/>
            </a:lvl4pPr>
            <a:lvl5pPr marL="617674" indent="0">
              <a:buNone/>
              <a:defRPr sz="676"/>
            </a:lvl5pPr>
            <a:lvl6pPr marL="772093" indent="0">
              <a:buNone/>
              <a:defRPr sz="676"/>
            </a:lvl6pPr>
            <a:lvl7pPr marL="926511" indent="0">
              <a:buNone/>
              <a:defRPr sz="676"/>
            </a:lvl7pPr>
            <a:lvl8pPr marL="1080929" indent="0">
              <a:buNone/>
              <a:defRPr sz="676"/>
            </a:lvl8pPr>
            <a:lvl9pPr marL="1235348" indent="0">
              <a:buNone/>
              <a:defRPr sz="676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4257" y="5916501"/>
            <a:ext cx="3196590" cy="887210"/>
          </a:xfrm>
        </p:spPr>
        <p:txBody>
          <a:bodyPr/>
          <a:lstStyle>
            <a:lvl1pPr marL="0" indent="0">
              <a:buNone/>
              <a:defRPr sz="473"/>
            </a:lvl1pPr>
            <a:lvl2pPr marL="154419" indent="0">
              <a:buNone/>
              <a:defRPr sz="405"/>
            </a:lvl2pPr>
            <a:lvl3pPr marL="308837" indent="0">
              <a:buNone/>
              <a:defRPr sz="338"/>
            </a:lvl3pPr>
            <a:lvl4pPr marL="463256" indent="0">
              <a:buNone/>
              <a:defRPr sz="304"/>
            </a:lvl4pPr>
            <a:lvl5pPr marL="617674" indent="0">
              <a:buNone/>
              <a:defRPr sz="304"/>
            </a:lvl5pPr>
            <a:lvl6pPr marL="772093" indent="0">
              <a:buNone/>
              <a:defRPr sz="304"/>
            </a:lvl6pPr>
            <a:lvl7pPr marL="926511" indent="0">
              <a:buNone/>
              <a:defRPr sz="304"/>
            </a:lvl7pPr>
            <a:lvl8pPr marL="1080929" indent="0">
              <a:buNone/>
              <a:defRPr sz="304"/>
            </a:lvl8pPr>
            <a:lvl9pPr marL="1235348" indent="0">
              <a:buNone/>
              <a:defRPr sz="304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896909" y="404238"/>
            <a:ext cx="899042" cy="859912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99791" y="404238"/>
            <a:ext cx="2608329" cy="859912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6383" y="302742"/>
            <a:ext cx="4794885" cy="1259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6383" y="1763929"/>
            <a:ext cx="4794885" cy="4989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66383" y="7006702"/>
            <a:ext cx="1243118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FF106-A833-4C0A-ADA1-55AE77CC2BD7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820281" y="7006702"/>
            <a:ext cx="1687089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18149" y="7006702"/>
            <a:ext cx="1243118" cy="402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2AEE0-2E51-4FD8-A2D2-3AE320FC5C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837" rtl="0" eaLnBrk="1" latinLnBrk="1" hangingPunct="1">
        <a:spcBef>
          <a:spcPct val="0"/>
        </a:spcBef>
        <a:buNone/>
        <a:defRPr sz="14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814" indent="-115814" algn="l" defTabSz="308837" rtl="0" eaLnBrk="1" latinLnBrk="1" hangingPunct="1">
        <a:spcBef>
          <a:spcPct val="20000"/>
        </a:spcBef>
        <a:buFont typeface="Arial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50930" indent="-96511" algn="l" defTabSz="308837" rtl="0" eaLnBrk="1" latinLnBrk="1" hangingPunct="1">
        <a:spcBef>
          <a:spcPct val="20000"/>
        </a:spcBef>
        <a:buFont typeface="Arial" pitchFamily="34" charset="0"/>
        <a:buChar char="–"/>
        <a:defRPr sz="946" kern="1200">
          <a:solidFill>
            <a:schemeClr val="tx1"/>
          </a:solidFill>
          <a:latin typeface="+mn-lt"/>
          <a:ea typeface="+mn-ea"/>
          <a:cs typeface="+mn-cs"/>
        </a:defRPr>
      </a:lvl2pPr>
      <a:lvl3pPr marL="386046" indent="-77209" algn="l" defTabSz="308837" rtl="0" eaLnBrk="1" latinLnBrk="1" hangingPunct="1">
        <a:spcBef>
          <a:spcPct val="20000"/>
        </a:spcBef>
        <a:buFont typeface="Arial" pitchFamily="34" charset="0"/>
        <a:buChar char="•"/>
        <a:defRPr sz="811" kern="1200">
          <a:solidFill>
            <a:schemeClr val="tx1"/>
          </a:solidFill>
          <a:latin typeface="+mn-lt"/>
          <a:ea typeface="+mn-ea"/>
          <a:cs typeface="+mn-cs"/>
        </a:defRPr>
      </a:lvl3pPr>
      <a:lvl4pPr marL="540464" indent="-77209" algn="l" defTabSz="308837" rtl="0" eaLnBrk="1" latinLnBrk="1" hangingPunct="1">
        <a:spcBef>
          <a:spcPct val="20000"/>
        </a:spcBef>
        <a:buFont typeface="Arial" pitchFamily="34" charset="0"/>
        <a:buChar char="–"/>
        <a:defRPr sz="676" kern="1200">
          <a:solidFill>
            <a:schemeClr val="tx1"/>
          </a:solidFill>
          <a:latin typeface="+mn-lt"/>
          <a:ea typeface="+mn-ea"/>
          <a:cs typeface="+mn-cs"/>
        </a:defRPr>
      </a:lvl4pPr>
      <a:lvl5pPr marL="694883" indent="-77209" algn="l" defTabSz="308837" rtl="0" eaLnBrk="1" latinLnBrk="1" hangingPunct="1">
        <a:spcBef>
          <a:spcPct val="20000"/>
        </a:spcBef>
        <a:buFont typeface="Arial" pitchFamily="34" charset="0"/>
        <a:buChar char="»"/>
        <a:defRPr sz="676" kern="1200">
          <a:solidFill>
            <a:schemeClr val="tx1"/>
          </a:solidFill>
          <a:latin typeface="+mn-lt"/>
          <a:ea typeface="+mn-ea"/>
          <a:cs typeface="+mn-cs"/>
        </a:defRPr>
      </a:lvl5pPr>
      <a:lvl6pPr marL="849302" indent="-77209" algn="l" defTabSz="308837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6pPr>
      <a:lvl7pPr marL="1003720" indent="-77209" algn="l" defTabSz="308837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7pPr>
      <a:lvl8pPr marL="1158139" indent="-77209" algn="l" defTabSz="308837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8pPr>
      <a:lvl9pPr marL="1312557" indent="-77209" algn="l" defTabSz="308837" rtl="0" eaLnBrk="1" latinLnBrk="1" hangingPunct="1">
        <a:spcBef>
          <a:spcPct val="20000"/>
        </a:spcBef>
        <a:buFont typeface="Arial" pitchFamily="34" charset="0"/>
        <a:buChar char="•"/>
        <a:defRPr sz="6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1pPr>
      <a:lvl2pPr marL="154419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2pPr>
      <a:lvl3pPr marL="308837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3pPr>
      <a:lvl4pPr marL="463256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4pPr>
      <a:lvl5pPr marL="617674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5pPr>
      <a:lvl6pPr marL="772093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6pPr>
      <a:lvl7pPr marL="926511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7pPr>
      <a:lvl8pPr marL="1080929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8pPr>
      <a:lvl9pPr marL="1235348" algn="l" defTabSz="308837" rtl="0" eaLnBrk="1" latinLnBrk="1" hangingPunct="1">
        <a:defRPr sz="6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278953" y="5353005"/>
            <a:ext cx="2283377" cy="1836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① 입고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검수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검품으로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구분됨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하차는 상품을 차량에서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내리는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활동으로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검수 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검품은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상품의 개수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외관을 확인하는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21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ko-KR" altLang="en-US" sz="211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②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입고된 상품을 보관위치로 이동하는 활동으로 대차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이송설비 등으로 상품을 적치 및 보관지역으로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운반하는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③ 적치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보관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상품의 보관위치를 확인하여 임시 보관하거나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재고관리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를 위해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보관하는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</a:t>
            </a: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④ 부가가치 서비스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고객의 요구에 따라 제공되는 부가적인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활동으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포장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라벨링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조립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가공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수리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수선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⑤ </a:t>
            </a:r>
            <a:r>
              <a:rPr lang="ko-KR" altLang="en-US" sz="634" b="1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주문 상품을 꺼내고 분류하는 활동으로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상품을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등을 이용하여 발주된 개수만큼 꺼내고 분류하는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⑥ 출고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검수 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검품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상차로 구분됨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출고는 상품의 개수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외관을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확인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하는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활동으로 전표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송장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상에 기재된 상품의 개수 및 품질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을 확인하는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활동 </a:t>
            </a:r>
            <a:endParaRPr lang="ko-KR" altLang="en-US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8953" y="621592"/>
            <a:ext cx="2283377" cy="2731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&lt; </a:t>
            </a:r>
            <a:r>
              <a:rPr lang="ko-KR" altLang="en-US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화재신고요령 </a:t>
            </a:r>
            <a:r>
              <a:rPr lang="en-US" altLang="ko-KR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&gt;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화재의 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최초 발견자는 당황하지 말고 큰소리로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“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불이야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＂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하고 </a:t>
            </a:r>
            <a:endParaRPr lang="en-US" altLang="ko-KR" sz="634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외치거나 화재 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비상벨을 눌러 주변 사람에게 알린다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423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1. 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화재사고를 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119 (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휴대전화 문자가능 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)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에 신고한다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. </a:t>
            </a:r>
          </a:p>
          <a:p>
            <a:pPr algn="just" fontAlgn="base">
              <a:lnSpc>
                <a:spcPct val="15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2. OO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동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길 </a:t>
            </a: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</a:t>
            </a:r>
            <a:r>
              <a:rPr lang="ko-KR" altLang="en-US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과 같이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주소를 알려준다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3.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건물이나 중요 목표물을 알려준다</a:t>
            </a:r>
            <a:r>
              <a:rPr lang="en-US" altLang="ko-KR" sz="634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. </a:t>
            </a:r>
            <a:r>
              <a:rPr lang="ko-KR" altLang="en-US" sz="53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 </a:t>
            </a:r>
            <a:r>
              <a:rPr lang="en-US" altLang="ko-KR" sz="53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OO</a:t>
            </a:r>
            <a:r>
              <a:rPr lang="ko-KR" altLang="en-US" sz="53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물류창고</a:t>
            </a:r>
            <a:r>
              <a:rPr lang="en-US" altLang="ko-KR" sz="53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OO</a:t>
            </a:r>
            <a:r>
              <a:rPr lang="ko-KR" altLang="en-US" sz="53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초등학교 뒤쪽</a:t>
            </a:r>
            <a:endParaRPr lang="en-US" altLang="ko-KR" sz="53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4.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화재의 종류 및 특징을 알려준다</a:t>
            </a: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. </a:t>
            </a:r>
            <a:r>
              <a:rPr lang="ko-KR" altLang="en-US" sz="56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 </a:t>
            </a:r>
            <a:r>
              <a:rPr lang="en-US" altLang="ko-KR" sz="56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OO</a:t>
            </a:r>
            <a:r>
              <a:rPr lang="ko-KR" altLang="en-US" sz="56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식용유</a:t>
            </a:r>
            <a:r>
              <a:rPr lang="en-US" altLang="ko-KR" sz="56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56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고무원료 보관창고</a:t>
            </a:r>
            <a:endParaRPr lang="en-US" altLang="ko-KR" sz="564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5.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신고자의 </a:t>
            </a:r>
            <a:r>
              <a:rPr lang="ko-KR" altLang="en-US" sz="634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인적 사항을 </a:t>
            </a:r>
            <a:r>
              <a:rPr lang="ko-KR" altLang="en-US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37321"/>
                </a:solidFill>
                <a:latin typeface="+mn-ea"/>
              </a:rPr>
              <a:t>알려준다</a:t>
            </a:r>
            <a:endParaRPr lang="en-US" altLang="ko-KR" sz="634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64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564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3732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&lt; </a:t>
            </a:r>
            <a:r>
              <a:rPr lang="ko-KR" altLang="en-US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화재피난요령 </a:t>
            </a:r>
            <a:r>
              <a:rPr lang="en-US" altLang="ko-KR" sz="634" b="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&gt;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물류창고는 </a:t>
            </a:r>
            <a:r>
              <a:rPr lang="ko-KR" altLang="en-US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비상구뿐만 아니라</a:t>
            </a:r>
            <a:r>
              <a:rPr lang="en-US" altLang="ko-KR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출입구가 많기 때문에 화재와 </a:t>
            </a:r>
            <a:r>
              <a:rPr lang="ko-KR" altLang="en-US" sz="634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연</a:t>
            </a:r>
            <a:endParaRPr lang="en-US" altLang="ko-KR" sz="634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기가</a:t>
            </a:r>
            <a:r>
              <a:rPr lang="en-US" altLang="ko-KR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없는 </a:t>
            </a:r>
            <a:r>
              <a:rPr lang="ko-KR" altLang="en-US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곳으로 신속하게 이동하여 건물 밖으로 대피해야 한다</a:t>
            </a:r>
            <a:r>
              <a:rPr lang="en-US" altLang="ko-KR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2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 시 침착하게 내가 있는 위치에서 가장 빠르게 계단이나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</a:t>
            </a:r>
            <a:endParaRPr lang="en-US" altLang="ko-KR" sz="600" spc="-7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ko-KR" altLang="en-US" sz="600" spc="-7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출입구를 이용하여 건물 밖으로 대피한다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endParaRPr lang="ko-KR" altLang="en-US" sz="141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2.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아래 층으로 대피가 불가능한 경우에는 옥상으로 대피한다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14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3.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대피한 경우에는 바람이 불어오는 쪽에서 구조를 기다린다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  <a:endParaRPr lang="ko-KR" altLang="en-US" sz="6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4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4.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낮은 자세로 관리자나 유도 등을 따라 대피한다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  <a:endParaRPr lang="ko-KR" altLang="en-US" sz="6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41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5. </a:t>
            </a:r>
            <a:r>
              <a:rPr lang="ko-KR" altLang="en-US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엘리베이터는 정전으로 멈춰 갇힐 수 있기 때문에 이용하지 않는다</a:t>
            </a:r>
            <a:r>
              <a:rPr lang="en-US" altLang="ko-KR" sz="60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  <a:endParaRPr lang="ko-KR" altLang="en-US" sz="600" spc="-7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1" y="3767218"/>
            <a:ext cx="5339753" cy="0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663940" y="12332"/>
            <a:ext cx="0" cy="7526854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77205" y="75281"/>
            <a:ext cx="2774652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물류창고 기본 안전관리 매뉴얼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( </a:t>
            </a:r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현장 근무자용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)</a:t>
            </a:r>
            <a:endParaRPr lang="ko-KR" altLang="en-US" sz="987" b="1" spc="-5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D9E028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77148" y="621593"/>
            <a:ext cx="2283377" cy="1953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&lt; </a:t>
            </a:r>
            <a:r>
              <a:rPr lang="ko-KR" altLang="en-US" sz="634" b="1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화재사고 예방 수칙 </a:t>
            </a:r>
            <a:r>
              <a:rPr lang="en-US" altLang="ko-KR" sz="634" b="1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&gt;</a:t>
            </a: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물류창고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내의 화재사고는 관리할 수 있는 것으로 잠재적인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사고의 위험을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사전에 예방하는 것이 가장 합리적인 방법이다 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634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1.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현장 사무실에서는 개인 전열 기구를 사용하지 않으며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과부하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차단기 기능의 </a:t>
            </a:r>
            <a:r>
              <a:rPr lang="ko-KR" altLang="en-US" sz="634" spc="-70" dirty="0" err="1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멀티탭을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사용한다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endParaRPr lang="ko-KR" altLang="en-US" sz="634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2.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흡연은 지정된 흡연구역에서 하며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흡연 후 담뱃불이 완전히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꺼  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져있는지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확인한 후 재떨이에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버린다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2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3.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충전 시 충전기 송전선의 피복이 손상되어 있는지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확인하며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이상 시 즉시 교체한다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2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4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물류창고 내의 전등 스위치 등이 파손되거나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노후화된 경우에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는 즉시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교체한다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en-US" altLang="ko-KR" sz="200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5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복장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외모 등이 물류창고에 근무하지 않은 사람으로 보이는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</a:t>
            </a:r>
            <a:endParaRPr lang="en-US" altLang="ko-KR" sz="634" spc="-70" dirty="0" smtClean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</a:t>
            </a:r>
            <a:r>
              <a:rPr lang="ko-KR" altLang="en-US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우에는</a:t>
            </a:r>
            <a:r>
              <a:rPr lang="en-US" altLang="ko-KR" sz="634" spc="-70" dirty="0" smtClean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신원을 확인하여 방화 등의 사고를 예방한다</a:t>
            </a:r>
            <a:r>
              <a:rPr lang="en-US" altLang="ko-KR" sz="634" spc="-70" dirty="0">
                <a:ln>
                  <a:solidFill>
                    <a:schemeClr val="tx1">
                      <a:lumMod val="65000"/>
                      <a:lumOff val="3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endParaRPr lang="ko-KR" altLang="en-US" sz="634" spc="-70" dirty="0">
              <a:ln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1620" y="3992947"/>
            <a:ext cx="1802424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물류작업 안전관리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78953" y="4178854"/>
            <a:ext cx="2283377" cy="20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ko-KR" altLang="en-US" sz="634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□ 주요 물류작업의 정의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777148" y="4178855"/>
            <a:ext cx="2283377" cy="307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1) </a:t>
            </a:r>
            <a:r>
              <a:rPr lang="ko-KR" altLang="en-US" sz="634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입고작업</a:t>
            </a:r>
            <a:endParaRPr lang="en-US" altLang="ko-KR" sz="634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차량에서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화물을 내릴 장소의 바닥에 이물질 및 오염 부분 청소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상태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를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확인하고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입고지역의 조명 상태를 점검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차량의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접차를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위한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설비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출입문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오버헤드 도어 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등의 파손 및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작동 유무를 점검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20821" indent="-120821" algn="just" fontAlgn="base">
              <a:lnSpc>
                <a:spcPct val="120000"/>
              </a:lnSpc>
              <a:buFontTx/>
              <a:buChar char="-"/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화물을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내리는 경우에 위에서부터 순서대로 하역하고 화물 붕괴를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방하기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위해 중간에 화물을 빼내지 않도록 주의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등으로 화물을 내리는 경우에 차량이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도크에서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분리되지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않도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록</a:t>
            </a:r>
            <a:r>
              <a:rPr lang="en-US" altLang="ko-KR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고정을 위한 안전 장치의 작동유무를 점검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34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634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2) </a:t>
            </a:r>
            <a:r>
              <a:rPr lang="ko-KR" altLang="en-US" sz="634" b="1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운반작업</a:t>
            </a:r>
            <a:endParaRPr lang="en-US" altLang="ko-KR" sz="634" b="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운반대차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핸드 </a:t>
            </a:r>
            <a:r>
              <a:rPr lang="ko-KR" altLang="en-US" sz="6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트럭 등으로 화물을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운반하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는 경우에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바닥에 이물질과 오염부분 청소상태를 점검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 운반 시 지게차는 안전한 규정속도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작업자는 걷는 속도로 작업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화물을 높이 적재하여 전방에 시야가 충분히 확보되지 않은 경우에는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지게차는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비상등을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켜고 후진으로 작업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운반대차 등으로 높이 적재하여 운반하는 경우에는 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 </a:t>
            </a: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</a:t>
            </a:r>
            <a:endParaRPr lang="en-US" altLang="ko-KR" sz="6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상조를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이루어 작업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창고 내 통로 바닥 및 벽면에 황색 실선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테이프 및 페인트</a:t>
            </a:r>
            <a:r>
              <a:rPr lang="en-US" altLang="ko-KR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으로 동선을</a:t>
            </a:r>
            <a:endParaRPr lang="en-US" altLang="ko-KR" sz="6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구획하여 지게차와 보행자의 충돌사고 예방</a:t>
            </a:r>
          </a:p>
          <a:p>
            <a:pPr algn="just" fontAlgn="base">
              <a:lnSpc>
                <a:spcPct val="120000"/>
              </a:lnSpc>
            </a:pPr>
            <a:endParaRPr lang="ko-KR" altLang="en-US" sz="634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21620" y="440633"/>
            <a:ext cx="1802424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화재사고 안전관리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5627" y="6852898"/>
            <a:ext cx="534818" cy="479253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2573" y="4388805"/>
            <a:ext cx="2390505" cy="882529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417321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63825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417321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663825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278953" y="621592"/>
            <a:ext cx="2283377" cy="298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3) 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적치 </a:t>
            </a: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보관작업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화물을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랙에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놓는 경우에는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화물이 붕괴되거나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랙에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지게차가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충돌하지 않도록 무리한 작업 금지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 이상의 화물 보관 시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화물을 보관 위치에 정확하게 놓을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수 있도록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중량이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무거운 화물은 창고 바닥이나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단에 보관되도록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붕괴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·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도괴의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위험이 있는 화물을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랙에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적재하는 경우에는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편하중이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걸리지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않도록 무게중심이 맞게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화물을 바닥에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적재하는 경우에는 최대 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 이하로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재</a:t>
            </a:r>
            <a:r>
              <a:rPr lang="en-US" altLang="ko-KR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되도록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적치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보관위치가 깨끗하게 정리되어 있는가를 확인하고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가 파손되었거나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등이 찌그러졌는지 수시로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987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4)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부가가치서비스작업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소분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및 포장작업을 위해 사용하는 도구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칼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테이프 등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다양한 박스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라벨 등은 작업 후에 정리 정돈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소분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포장작업 등을 하는 부가가치작업장의 바닥에는 이물질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이 없도록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수시로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포장화물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운반을 위해 지게차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운반수레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롤테이너를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사용하는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경우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에 충돌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붕괴 등의 안전사고가 없도록 작업 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1" y="3767218"/>
            <a:ext cx="5339753" cy="0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663940" y="12332"/>
            <a:ext cx="0" cy="7526854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77205" y="75281"/>
            <a:ext cx="2774652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물류창고 기본 안전관리 매뉴얼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( </a:t>
            </a:r>
            <a:r>
              <a:rPr lang="ko-KR" altLang="en-US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현장 근무자용 </a:t>
            </a:r>
            <a:r>
              <a:rPr lang="en-US" altLang="ko-KR" sz="987" b="1" spc="-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9E028"/>
                </a:solidFill>
                <a:latin typeface="+mn-ea"/>
              </a:rPr>
              <a:t>)</a:t>
            </a:r>
            <a:endParaRPr lang="ko-KR" altLang="en-US" sz="987" b="1" spc="-5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D9E028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77148" y="621593"/>
            <a:ext cx="2283377" cy="25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5) </a:t>
            </a:r>
            <a:r>
              <a:rPr lang="ko-KR" altLang="en-US" sz="634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61094" indent="-161094" algn="just" fontAlgn="base">
              <a:lnSpc>
                <a:spcPct val="120000"/>
              </a:lnSpc>
              <a:buAutoNum type="arabicParenR"/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화물의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분배를 위해 작업자들의 이동이 많기 때문에 작업 전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에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복장상태를 점검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운반수레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롤테이너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등을 이용하여 작업을 하는 경우에 다른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작업자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와의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충돌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화물 파손이 되지 않도록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분배작업 시 무거운 화물은 낮은 곳에 가벼운 화물은 높은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곳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에 쌓아지도록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피킹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분배작업 공간에 바닥 청소 상태 및 조명의 작동유무를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 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987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6)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상품을 놓거나 대기하는 장소의 바닥에 이물질 및 청소 상태를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수시로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확인하고 출고지역의 조명상태를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차량의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접차를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위한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설비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출입문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오버헤드 도어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등의 파손 및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작동 유무를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등으로 화물을 싣는 경우에 차량이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도크에서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분리되지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않도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록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차량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고정을 위한 안전장치를 점검</a:t>
            </a:r>
          </a:p>
          <a:p>
            <a:pPr algn="just" fontAlgn="base">
              <a:lnSpc>
                <a:spcPct val="120000"/>
              </a:lnSpc>
            </a:pPr>
            <a:endParaRPr lang="ko-KR" altLang="en-US" sz="634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1620" y="3992947"/>
            <a:ext cx="1802424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주요 설비 및 </a:t>
            </a:r>
            <a:r>
              <a:rPr lang="ko-KR" altLang="en-US" sz="775" b="1" spc="-8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장비 안전관리</a:t>
            </a:r>
            <a:endParaRPr lang="ko-KR" altLang="en-US" sz="775" b="1" spc="-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777148" y="4178855"/>
            <a:ext cx="2283377" cy="2656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3) </a:t>
            </a:r>
            <a:r>
              <a:rPr lang="ko-KR" altLang="en-US" sz="634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도크설비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61094" indent="-161094" algn="just" fontAlgn="base">
              <a:lnSpc>
                <a:spcPct val="120000"/>
              </a:lnSpc>
              <a:buAutoNum type="arabicParenR"/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·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출고 작업 시 지게차 및 작업자가 낙하하지 않도록 차량의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고정장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치가 제대로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체결되어 있는지  수시로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 시 차량의 시동은 반드시 꺼져 있는지 확인하고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기어는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후진으로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넣고 시동을 끄도록 관리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설비에 지게차 낙하를 예방할 수 있는 안전장치가 제대로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작동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되는지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주기적으로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우천시나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겨울철에 지게차가 미끄러지지 않도록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도크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바닥에 습기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및 물기가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없는지 수시로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987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4) </a:t>
            </a:r>
            <a:r>
              <a:rPr lang="ko-KR" altLang="en-US" sz="634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밑부분과 작업통로에는 이물질 등이 없도록 작업 전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‧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후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에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8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적재하중 및 높이에 맞게 적재하고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적재하중을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초과하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는 화물은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평치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적재가 되도록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랙의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기둥이나 보호대가 훼손되지 않도록 주의하며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파손 시 즉시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체가 될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 있도록 점검 </a:t>
            </a: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랙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설치 시 충분한 작업 통로 폭이 확보될 수 있도록 하며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통로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의 조명은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수시로 점검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221620" y="440633"/>
            <a:ext cx="1802424" cy="2115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</a:t>
            </a:r>
            <a:r>
              <a:rPr lang="ko-KR" altLang="en-US" sz="775" b="1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물류작업 안전관리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5627" y="6852898"/>
            <a:ext cx="534818" cy="479253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18218" y="4178854"/>
            <a:ext cx="2283377" cy="3313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1) 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 작업 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352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 시 끼임 등 안전사고 방지를 위해 작업 전 작업복을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단정히하고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소매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옷자락 등을 정리하여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컨베이어의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롤러 위나 바닥에 화물이나 이물질 등이 없도록 작업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․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후에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컨베이어를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작동하는 경우에 컨베이어 작업 라인이나 주변에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인 등의 사람이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없는지 확인하고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긴급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상황 시 컨베이어 정지가 가능하도록 비상정지 버튼의 위치 및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작동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방법을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숙지하고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987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2) </a:t>
            </a:r>
            <a:r>
              <a:rPr lang="ko-KR" altLang="en-US" sz="6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34" b="1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</a:t>
            </a:r>
            <a:endParaRPr lang="en-US" altLang="ko-KR" sz="6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en-US" altLang="ko-KR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지게차의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충돌 등을 예방하기 위해서는 창고 내에 지게차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이동통로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가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테이프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페인트 등으로 잘 표시되어 있는지 점검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운반 작업 시 이동 통로에 사람이 통행하는지 수시로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확인하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며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작업 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지게차의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이동 시 기본 안전수칙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포크에 사람 탑승 금지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제한속도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준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수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후진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 경고음 등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을 준수하며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 운반 시 </a:t>
            </a:r>
            <a:r>
              <a:rPr lang="ko-KR" altLang="en-US" sz="600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파렛트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화물의 붕괴가 되지 않도록 적재 상태를 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확인한 후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전방시야를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확보할 수 있도록 적정 부피로 적재하며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시야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미 </a:t>
            </a:r>
            <a:r>
              <a:rPr lang="ko-KR" altLang="en-US" sz="600" spc="-6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확보시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비상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등을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켜고 후진으로 작업</a:t>
            </a:r>
            <a:endParaRPr lang="en-US" altLang="ko-KR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endParaRPr lang="ko-KR" altLang="en-US" sz="21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</a:t>
            </a:r>
            <a:r>
              <a:rPr lang="ko-KR" altLang="en-US" sz="634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지게차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담당자는 주기적인 안전교육을 받으며</a:t>
            </a:r>
            <a:r>
              <a:rPr lang="en-US" altLang="ko-KR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지정된 담당자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외에</a:t>
            </a:r>
            <a:endParaRPr lang="en-US" altLang="ko-KR" sz="600" spc="-6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는 조작 </a:t>
            </a:r>
            <a:r>
              <a:rPr lang="ko-KR" altLang="en-US" sz="6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운행되지 않도록 </a:t>
            </a:r>
            <a:r>
              <a:rPr lang="ko-KR" altLang="en-US" sz="600" spc="-6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점검</a:t>
            </a:r>
            <a:endParaRPr lang="ko-KR" altLang="en-US" sz="6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17321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63825" y="3475354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417321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663825" y="7125758"/>
            <a:ext cx="202989" cy="24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87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endParaRPr lang="ko-KR" altLang="en-US" sz="987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81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1294</Words>
  <Application>Microsoft Office PowerPoint</Application>
  <PresentationFormat>사용자 지정</PresentationFormat>
  <Paragraphs>220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손병석</cp:lastModifiedBy>
  <cp:revision>46</cp:revision>
  <dcterms:created xsi:type="dcterms:W3CDTF">2014-12-02T01:08:39Z</dcterms:created>
  <dcterms:modified xsi:type="dcterms:W3CDTF">2014-12-03T15:04:13Z</dcterms:modified>
</cp:coreProperties>
</file>