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2" r:id="rId1"/>
  </p:sldMasterIdLst>
  <p:notesMasterIdLst>
    <p:notesMasterId r:id="rId22"/>
  </p:notesMasterIdLst>
  <p:handoutMasterIdLst>
    <p:handoutMasterId r:id="rId23"/>
  </p:handoutMasterIdLst>
  <p:sldIdLst>
    <p:sldId id="259" r:id="rId2"/>
    <p:sldId id="369" r:id="rId3"/>
    <p:sldId id="370" r:id="rId4"/>
    <p:sldId id="568" r:id="rId5"/>
    <p:sldId id="569" r:id="rId6"/>
    <p:sldId id="584" r:id="rId7"/>
    <p:sldId id="570" r:id="rId8"/>
    <p:sldId id="580" r:id="rId9"/>
    <p:sldId id="378" r:id="rId10"/>
    <p:sldId id="382" r:id="rId11"/>
    <p:sldId id="574" r:id="rId12"/>
    <p:sldId id="548" r:id="rId13"/>
    <p:sldId id="567" r:id="rId14"/>
    <p:sldId id="581" r:id="rId15"/>
    <p:sldId id="582" r:id="rId16"/>
    <p:sldId id="583" r:id="rId17"/>
    <p:sldId id="575" r:id="rId18"/>
    <p:sldId id="573" r:id="rId19"/>
    <p:sldId id="536" r:id="rId20"/>
    <p:sldId id="263" r:id="rId21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00"/>
    <a:srgbClr val="DBEEF4"/>
    <a:srgbClr val="5A76AE"/>
    <a:srgbClr val="0000CC"/>
    <a:srgbClr val="CC6600"/>
    <a:srgbClr val="526FA8"/>
    <a:srgbClr val="EAEAEA"/>
    <a:srgbClr val="E4E4E4"/>
    <a:srgbClr val="CC9900"/>
    <a:srgbClr val="DDDDD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6483" autoAdjust="0"/>
  </p:normalViewPr>
  <p:slideViewPr>
    <p:cSldViewPr>
      <p:cViewPr>
        <p:scale>
          <a:sx n="100" d="100"/>
          <a:sy n="100" d="100"/>
        </p:scale>
        <p:origin x="-294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3780" y="-126"/>
      </p:cViewPr>
      <p:guideLst>
        <p:guide orient="horz" pos="3131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9787" cy="49696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0" y="3"/>
            <a:ext cx="2949787" cy="49696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797A67F7-2F69-40FF-AD99-FED30D44ED97}" type="datetimeFigureOut">
              <a:rPr lang="ko-KR" altLang="en-US" smtClean="0"/>
              <a:pPr/>
              <a:t>2015-02-04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647"/>
            <a:ext cx="2949787" cy="49696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0" y="9440647"/>
            <a:ext cx="2949787" cy="49696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87DDA975-0CB8-4AA3-ABA9-C468C691DA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862768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9787" cy="49696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0" y="3"/>
            <a:ext cx="2949787" cy="49696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7401132C-33AF-4D12-A84B-559C1930B06D}" type="datetimeFigureOut">
              <a:rPr lang="ko-KR" altLang="en-US" smtClean="0"/>
              <a:pPr/>
              <a:t>2015-02-04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1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7" cy="49696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0" y="9440647"/>
            <a:ext cx="2949787" cy="49696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CECDEFCC-94B7-410C-AB53-0602B11048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60956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256310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37204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좁은 컨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 hasCustomPrompt="1"/>
          </p:nvPr>
        </p:nvSpPr>
        <p:spPr>
          <a:xfrm>
            <a:off x="468000" y="188640"/>
            <a:ext cx="5760640" cy="720080"/>
          </a:xfrm>
          <a:prstGeom prst="rect">
            <a:avLst/>
          </a:prstGeom>
        </p:spPr>
        <p:txBody>
          <a:bodyPr/>
          <a:lstStyle>
            <a:lvl1pPr algn="l">
              <a:defRPr lang="ko-KR" altLang="en-US" sz="2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4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3923928" y="6309320"/>
            <a:ext cx="1377008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defRPr>
            </a:lvl1pPr>
          </a:lstStyle>
          <a:p>
            <a:r>
              <a:rPr lang="en-US" altLang="ko-KR" smtClean="0">
                <a:solidFill>
                  <a:prstClr val="black"/>
                </a:solidFill>
              </a:rPr>
              <a:t>- </a:t>
            </a:r>
            <a:fld id="{A76446E2-661D-4EB7-9D9C-424D80DEA2CA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smtClean="0">
                <a:solidFill>
                  <a:prstClr val="black"/>
                </a:solidFill>
              </a:rPr>
              <a:t> </a:t>
            </a:r>
            <a:r>
              <a:rPr lang="en-US" altLang="ko-KR" smtClean="0">
                <a:solidFill>
                  <a:prstClr val="black"/>
                </a:solidFill>
              </a:rPr>
              <a:t>-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64989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좁은-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ctrTitle" hasCustomPrompt="1"/>
          </p:nvPr>
        </p:nvSpPr>
        <p:spPr>
          <a:xfrm>
            <a:off x="468000" y="260648"/>
            <a:ext cx="6048216" cy="504056"/>
          </a:xfrm>
          <a:prstGeom prst="rect">
            <a:avLst/>
          </a:prstGeom>
        </p:spPr>
        <p:txBody>
          <a:bodyPr/>
          <a:lstStyle>
            <a:lvl1pPr algn="l">
              <a:defRPr lang="ko-KR" altLang="en-US" sz="2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r>
              <a:rPr lang="ko-KR" altLang="en-US" dirty="0" smtClean="0"/>
              <a:t>본문제목</a:t>
            </a:r>
            <a:endParaRPr lang="ko-KR" altLang="en-US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200" b="1">
                <a:solidFill>
                  <a:schemeClr val="bg2">
                    <a:lumMod val="25000"/>
                  </a:schemeClr>
                </a:solidFill>
              </a:defRPr>
            </a:lvl1pPr>
            <a:lvl2pPr marL="541338" indent="-269875">
              <a:defRPr sz="2000" b="1">
                <a:solidFill>
                  <a:schemeClr val="bg1">
                    <a:lumMod val="50000"/>
                  </a:schemeClr>
                </a:solidFill>
              </a:defRPr>
            </a:lvl2pPr>
            <a:lvl3pPr marL="719138" indent="-177800">
              <a:defRPr sz="16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3pPr>
            <a:lvl4pPr marL="896938" indent="-177800">
              <a:defRPr sz="1400">
                <a:solidFill>
                  <a:schemeClr val="accent5">
                    <a:lumMod val="60000"/>
                    <a:lumOff val="40000"/>
                  </a:schemeClr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3923928" y="6309320"/>
            <a:ext cx="1377008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defRPr>
            </a:lvl1pPr>
          </a:lstStyle>
          <a:p>
            <a:r>
              <a:rPr lang="en-US" altLang="ko-KR" smtClean="0">
                <a:solidFill>
                  <a:prstClr val="black"/>
                </a:solidFill>
              </a:rPr>
              <a:t>- </a:t>
            </a:r>
            <a:fld id="{A76446E2-661D-4EB7-9D9C-424D80DEA2CA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smtClean="0">
                <a:solidFill>
                  <a:prstClr val="black"/>
                </a:solidFill>
              </a:rPr>
              <a:t> </a:t>
            </a:r>
            <a:r>
              <a:rPr lang="en-US" altLang="ko-KR" smtClean="0">
                <a:solidFill>
                  <a:prstClr val="black"/>
                </a:solidFill>
              </a:rPr>
              <a:t>-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85737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ctrTitle" hasCustomPrompt="1"/>
          </p:nvPr>
        </p:nvSpPr>
        <p:spPr>
          <a:xfrm>
            <a:off x="468000" y="188640"/>
            <a:ext cx="5760640" cy="720080"/>
          </a:xfrm>
          <a:prstGeom prst="rect">
            <a:avLst/>
          </a:prstGeom>
        </p:spPr>
        <p:txBody>
          <a:bodyPr/>
          <a:lstStyle>
            <a:lvl1pPr algn="l">
              <a:defRPr lang="ko-KR" altLang="en-US" sz="3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4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3923928" y="6309320"/>
            <a:ext cx="1377008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defRPr>
            </a:lvl1pPr>
          </a:lstStyle>
          <a:p>
            <a:r>
              <a:rPr lang="en-US" altLang="ko-KR" dirty="0" smtClean="0">
                <a:solidFill>
                  <a:prstClr val="black"/>
                </a:solidFill>
              </a:rPr>
              <a:t>- </a:t>
            </a:r>
            <a:fld id="{A76446E2-661D-4EB7-9D9C-424D80DEA2CA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-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94054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3923928" y="6309320"/>
            <a:ext cx="1377008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defRPr>
            </a:lvl1pPr>
          </a:lstStyle>
          <a:p>
            <a:r>
              <a:rPr lang="en-US" altLang="ko-KR" dirty="0" smtClean="0">
                <a:solidFill>
                  <a:prstClr val="black"/>
                </a:solidFill>
              </a:rPr>
              <a:t>- </a:t>
            </a:r>
            <a:fld id="{A76446E2-661D-4EB7-9D9C-424D80DEA2CA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-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79299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ctrTitle" hasCustomPrompt="1"/>
          </p:nvPr>
        </p:nvSpPr>
        <p:spPr>
          <a:xfrm>
            <a:off x="468000" y="260648"/>
            <a:ext cx="6048216" cy="504056"/>
          </a:xfrm>
          <a:prstGeom prst="rect">
            <a:avLst/>
          </a:prstGeom>
        </p:spPr>
        <p:txBody>
          <a:bodyPr/>
          <a:lstStyle>
            <a:lvl1pPr algn="l">
              <a:defRPr lang="ko-KR" altLang="en-US" sz="2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r>
              <a:rPr lang="ko-KR" altLang="en-US" dirty="0" smtClean="0"/>
              <a:t>본문제목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2000" b="1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 b="1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5">
                    <a:lumMod val="60000"/>
                    <a:lumOff val="40000"/>
                  </a:schemeClr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3923928" y="6309320"/>
            <a:ext cx="1377008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defRPr>
            </a:lvl1pPr>
          </a:lstStyle>
          <a:p>
            <a:r>
              <a:rPr lang="en-US" altLang="ko-KR" dirty="0" smtClean="0">
                <a:solidFill>
                  <a:prstClr val="black"/>
                </a:solidFill>
              </a:rPr>
              <a:t>- </a:t>
            </a:r>
            <a:fld id="{A76446E2-661D-4EB7-9D9C-424D80DEA2CA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-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78813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>
          <a:xfrm>
            <a:off x="3923928" y="6309320"/>
            <a:ext cx="1377008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defRPr>
            </a:lvl1pPr>
          </a:lstStyle>
          <a:p>
            <a:r>
              <a:rPr lang="en-US" altLang="ko-KR" smtClean="0">
                <a:solidFill>
                  <a:prstClr val="black"/>
                </a:solidFill>
              </a:rPr>
              <a:t>- </a:t>
            </a:r>
            <a:fld id="{A76446E2-661D-4EB7-9D9C-424D80DEA2CA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smtClean="0">
                <a:solidFill>
                  <a:prstClr val="black"/>
                </a:solidFill>
              </a:rPr>
              <a:t> </a:t>
            </a:r>
            <a:r>
              <a:rPr lang="en-US" altLang="ko-KR" smtClean="0">
                <a:solidFill>
                  <a:prstClr val="black"/>
                </a:solidFill>
              </a:rPr>
              <a:t>-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79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56" r:id="rId3"/>
    <p:sldLayoutId id="2147483658" r:id="rId4"/>
    <p:sldLayoutId id="2147483668" r:id="rId5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16"/>
          <p:cNvSpPr txBox="1">
            <a:spLocks/>
          </p:cNvSpPr>
          <p:nvPr/>
        </p:nvSpPr>
        <p:spPr bwMode="gray">
          <a:xfrm>
            <a:off x="756000" y="5079914"/>
            <a:ext cx="6982544" cy="36004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kumimoji="1" lang="ko-KR" altLang="en-US" sz="1600" kern="1200" spc="-150" baseline="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2015. 2.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 bwMode="gray">
          <a:xfrm>
            <a:off x="756000" y="3501008"/>
            <a:ext cx="7704432" cy="432048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600" b="0" kern="1200" spc="-500" baseline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/>
                </a:solidFill>
                <a:effectLst/>
                <a:latin typeface="-윤고딕120" pitchFamily="18" charset="-127"/>
                <a:ea typeface="-윤고딕120" pitchFamily="18" charset="-127"/>
                <a:cs typeface="+mj-cs"/>
              </a:defRPr>
            </a:lvl1pPr>
          </a:lstStyle>
          <a:p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물류단지  </a:t>
            </a:r>
            <a:r>
              <a:rPr lang="ko-KR" altLang="en-US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총량제</a:t>
            </a: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 폐지  이후</a:t>
            </a:r>
            <a:endParaRPr lang="en-US" altLang="ko-KR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물류시설  공급정책  방향</a:t>
            </a:r>
            <a:endParaRPr lang="ko-KR" alt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 bwMode="gray">
          <a:xfrm>
            <a:off x="6300192" y="5949280"/>
            <a:ext cx="2583480" cy="432048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600" b="0" kern="1200" spc="-500" baseline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/>
                </a:solidFill>
                <a:effectLst/>
                <a:latin typeface="-윤고딕120" pitchFamily="18" charset="-127"/>
                <a:ea typeface="-윤고딕120" pitchFamily="18" charset="-127"/>
                <a:cs typeface="+mj-cs"/>
              </a:defRPr>
            </a:lvl1pPr>
          </a:lstStyle>
          <a:p>
            <a:r>
              <a:rPr lang="ko-KR" altLang="en-US" sz="3200" b="1" dirty="0" smtClean="0">
                <a:solidFill>
                  <a:schemeClr val="tx2"/>
                </a:solidFill>
                <a:latin typeface="HY울릉도B" pitchFamily="18" charset="-127"/>
                <a:ea typeface="HY울릉도B" pitchFamily="18" charset="-127"/>
              </a:rPr>
              <a:t>국 토 교 통 부</a:t>
            </a:r>
            <a:endParaRPr lang="ko-KR" altLang="en-US" sz="3200" b="1" dirty="0">
              <a:solidFill>
                <a:schemeClr val="tx2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46018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ko-KR" altLang="en-US" dirty="0" smtClean="0"/>
              <a:t>목 차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 bwMode="gray">
          <a:xfrm>
            <a:off x="755576" y="1957756"/>
            <a:ext cx="684076" cy="648072"/>
          </a:xfrm>
          <a:prstGeom prst="roundRect">
            <a:avLst/>
          </a:prstGeom>
          <a:gradFill>
            <a:gsLst>
              <a:gs pos="0">
                <a:schemeClr val="accent5"/>
              </a:gs>
              <a:gs pos="67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 bwMode="gray">
          <a:xfrm>
            <a:off x="762405" y="2048814"/>
            <a:ext cx="670418" cy="468052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pPr algn="ctr"/>
            <a:r>
              <a:rPr lang="en-US" altLang="ko-KR" sz="2400" dirty="0" smtClean="0">
                <a:solidFill>
                  <a:prstClr val="white"/>
                </a:solidFill>
              </a:rPr>
              <a:t>I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 bwMode="gray">
          <a:xfrm>
            <a:off x="1655675" y="2009061"/>
            <a:ext cx="6947441" cy="557606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r>
              <a:rPr lang="ko-KR" altLang="en-US" sz="2400" dirty="0" smtClean="0">
                <a:solidFill>
                  <a:prstClr val="black"/>
                </a:solidFill>
                <a:effectLst/>
              </a:rPr>
              <a:t>물류시설 공급정책 변화와 실수요 검증제도 도입</a:t>
            </a:r>
            <a:endParaRPr lang="en-US" sz="2400" dirty="0">
              <a:solidFill>
                <a:prstClr val="black"/>
              </a:solidFill>
              <a:effectLst/>
            </a:endParaRPr>
          </a:p>
        </p:txBody>
      </p:sp>
      <p:sp>
        <p:nvSpPr>
          <p:cNvPr id="6" name="모서리가 둥근 직사각형 5"/>
          <p:cNvSpPr/>
          <p:nvPr/>
        </p:nvSpPr>
        <p:spPr bwMode="gray">
          <a:xfrm>
            <a:off x="762405" y="3263635"/>
            <a:ext cx="684076" cy="648072"/>
          </a:xfrm>
          <a:prstGeom prst="roundRect">
            <a:avLst/>
          </a:prstGeom>
          <a:gradFill>
            <a:gsLst>
              <a:gs pos="0">
                <a:schemeClr val="accent5"/>
              </a:gs>
              <a:gs pos="67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 bwMode="gray">
          <a:xfrm>
            <a:off x="769234" y="3354693"/>
            <a:ext cx="670418" cy="468052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pPr algn="ctr"/>
            <a:r>
              <a:rPr lang="en-US" altLang="ko-KR" sz="2400" dirty="0" smtClean="0">
                <a:solidFill>
                  <a:prstClr val="white"/>
                </a:solidFill>
              </a:rPr>
              <a:t>II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 bwMode="gray">
          <a:xfrm>
            <a:off x="1662504" y="3329724"/>
            <a:ext cx="6947441" cy="557606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r>
              <a:rPr lang="ko-KR" altLang="en-US" sz="2400" dirty="0">
                <a:solidFill>
                  <a:prstClr val="black"/>
                </a:solidFill>
                <a:effectLst/>
              </a:rPr>
              <a:t>물류단지 </a:t>
            </a:r>
            <a:r>
              <a:rPr lang="ko-KR" altLang="en-US" sz="2400" dirty="0" smtClean="0">
                <a:solidFill>
                  <a:prstClr val="black"/>
                </a:solidFill>
                <a:effectLst/>
              </a:rPr>
              <a:t> </a:t>
            </a:r>
            <a:r>
              <a:rPr lang="ko-KR" altLang="en-US" sz="2400" dirty="0">
                <a:solidFill>
                  <a:prstClr val="black"/>
                </a:solidFill>
                <a:effectLst/>
              </a:rPr>
              <a:t>실수요 검증사항 및 </a:t>
            </a:r>
            <a:r>
              <a:rPr lang="ko-KR" altLang="en-US" sz="2400" dirty="0" smtClean="0">
                <a:solidFill>
                  <a:prstClr val="black"/>
                </a:solidFill>
                <a:effectLst/>
              </a:rPr>
              <a:t>평가기준</a:t>
            </a:r>
            <a:endParaRPr lang="ko-KR" altLang="en-US" sz="2400" dirty="0">
              <a:solidFill>
                <a:prstClr val="black"/>
              </a:solidFill>
              <a:effectLst/>
            </a:endParaRPr>
          </a:p>
        </p:txBody>
      </p:sp>
      <p:sp>
        <p:nvSpPr>
          <p:cNvPr id="9" name="모서리가 둥근 직사각형 8"/>
          <p:cNvSpPr/>
          <p:nvPr/>
        </p:nvSpPr>
        <p:spPr bwMode="gray">
          <a:xfrm>
            <a:off x="762405" y="4653136"/>
            <a:ext cx="684076" cy="648072"/>
          </a:xfrm>
          <a:prstGeom prst="roundRect">
            <a:avLst/>
          </a:prstGeom>
          <a:gradFill>
            <a:gsLst>
              <a:gs pos="0">
                <a:schemeClr val="accent5"/>
              </a:gs>
              <a:gs pos="67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 bwMode="gray">
          <a:xfrm>
            <a:off x="769234" y="4744194"/>
            <a:ext cx="670418" cy="468052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pPr algn="ctr"/>
            <a:r>
              <a:rPr lang="en-US" altLang="ko-KR" sz="2400" dirty="0" smtClean="0">
                <a:solidFill>
                  <a:prstClr val="white"/>
                </a:solidFill>
              </a:rPr>
              <a:t>III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 bwMode="gray">
          <a:xfrm>
            <a:off x="1657006" y="4722715"/>
            <a:ext cx="6947441" cy="557606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800" kern="12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defRPr>
            </a:lvl1pPr>
          </a:lstStyle>
          <a:p>
            <a:r>
              <a:rPr lang="ko-KR" altLang="en-US" sz="2400" dirty="0" smtClean="0">
                <a:solidFill>
                  <a:prstClr val="black"/>
                </a:solidFill>
                <a:effectLst/>
              </a:rPr>
              <a:t>실수요자의 </a:t>
            </a:r>
            <a:r>
              <a:rPr lang="ko-KR" altLang="en-US" sz="2400" dirty="0">
                <a:solidFill>
                  <a:prstClr val="black"/>
                </a:solidFill>
                <a:effectLst/>
              </a:rPr>
              <a:t>물류단지 </a:t>
            </a:r>
            <a:r>
              <a:rPr lang="ko-KR" altLang="en-US" sz="2400" dirty="0" smtClean="0">
                <a:solidFill>
                  <a:prstClr val="black"/>
                </a:solidFill>
                <a:effectLst/>
              </a:rPr>
              <a:t>개발 및 사업계획서 작성</a:t>
            </a:r>
            <a:endParaRPr lang="ko-KR" altLang="en-US" sz="2400" dirty="0">
              <a:solidFill>
                <a:prstClr val="black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13537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gray">
          <a:xfrm>
            <a:off x="674315" y="3632387"/>
            <a:ext cx="781816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800" spc="-150" dirty="0" smtClean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I. </a:t>
            </a:r>
            <a:r>
              <a:rPr lang="ko-KR" altLang="en-US" sz="2800" spc="-150" dirty="0" smtClean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물류시설 </a:t>
            </a:r>
            <a:r>
              <a:rPr lang="ko-KR" altLang="en-US" sz="2800" spc="-150" dirty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공급정책 변화와 실수요 검증제도 도입</a:t>
            </a:r>
          </a:p>
          <a:p>
            <a:pPr>
              <a:defRPr/>
            </a:pPr>
            <a:endParaRPr lang="ko-KR" altLang="en-US" sz="2800" spc="-150" dirty="0">
              <a:gradFill flip="none" rotWithShape="1">
                <a:gsLst>
                  <a:gs pos="0">
                    <a:srgbClr val="1F497D">
                      <a:lumMod val="75000"/>
                      <a:shade val="30000"/>
                      <a:satMod val="115000"/>
                    </a:srgbClr>
                  </a:gs>
                  <a:gs pos="50000">
                    <a:srgbClr val="1F497D">
                      <a:lumMod val="75000"/>
                      <a:shade val="67500"/>
                      <a:satMod val="115000"/>
                    </a:srgbClr>
                  </a:gs>
                  <a:gs pos="100000">
                    <a:srgbClr val="1F497D">
                      <a:lumMod val="75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glow rad="101600">
                  <a:prstClr val="white">
                    <a:alpha val="60000"/>
                  </a:prst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5222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575999" cy="864096"/>
          </a:xfrm>
        </p:spPr>
        <p:txBody>
          <a:bodyPr anchor="ctr"/>
          <a:lstStyle/>
          <a:p>
            <a:r>
              <a:rPr lang="en-US" altLang="ko-KR" dirty="0"/>
              <a:t>1. </a:t>
            </a:r>
            <a:r>
              <a:rPr lang="ko-KR" altLang="en-US" dirty="0" smtClean="0"/>
              <a:t>물류단지 </a:t>
            </a:r>
            <a:r>
              <a:rPr lang="ko-KR" altLang="en-US" dirty="0" err="1" smtClean="0"/>
              <a:t>총량제</a:t>
            </a:r>
            <a:r>
              <a:rPr lang="ko-KR" altLang="en-US" dirty="0" smtClean="0"/>
              <a:t> 제도 개요</a:t>
            </a:r>
            <a:endParaRPr lang="ko-KR" altLang="en-US" dirty="0"/>
          </a:p>
        </p:txBody>
      </p:sp>
      <p:pic>
        <p:nvPicPr>
          <p:cNvPr id="27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1308802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7"/>
          <p:cNvSpPr>
            <a:spLocks noChangeArrowheads="1"/>
          </p:cNvSpPr>
          <p:nvPr/>
        </p:nvSpPr>
        <p:spPr bwMode="gray">
          <a:xfrm>
            <a:off x="695888" y="1196752"/>
            <a:ext cx="7620528" cy="193899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물류단지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총량제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제도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물류단지는 </a:t>
            </a:r>
            <a:r>
              <a:rPr lang="en-US" altLang="ko-KR" sz="1400" dirty="0"/>
              <a:t>‘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물류시설개발 종합계획</a:t>
            </a:r>
            <a:r>
              <a:rPr lang="en-US" altLang="ko-KR" sz="1400" dirty="0"/>
              <a:t>‘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을 통해 시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도별로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개년간 물류단지 공급총량을 결정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'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98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년부터 시행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시도별 총량은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국가교통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DB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에 근거한 물류시설 수요량 전망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(5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년간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에서 물류시설 공급량 전망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(5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년간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을 차감하여 산정</a:t>
            </a:r>
            <a:endParaRPr lang="en-US" altLang="ko-KR" sz="1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3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pic>
        <p:nvPicPr>
          <p:cNvPr id="16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3605273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7"/>
          <p:cNvSpPr>
            <a:spLocks noChangeArrowheads="1"/>
          </p:cNvSpPr>
          <p:nvPr/>
        </p:nvSpPr>
        <p:spPr bwMode="gray">
          <a:xfrm>
            <a:off x="695888" y="3493223"/>
            <a:ext cx="7620528" cy="245605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ko-KR" altLang="en-US" sz="1600" dirty="0" err="1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총량제</a:t>
            </a:r>
            <a:r>
              <a:rPr lang="ko-KR" altLang="en-US" sz="16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운용상의 문제점</a:t>
            </a:r>
            <a:endParaRPr lang="en-US" altLang="ko-KR" sz="14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n-US" altLang="ko-KR" sz="14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수요에 적기 부응 한계</a:t>
            </a:r>
            <a:r>
              <a:rPr lang="en-US" altLang="ko-KR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개년간의 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시도별 공급총량이 사전에 설정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되어 적기에 수요부응을 못하는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한계 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536575" indent="-536575">
              <a:lnSpc>
                <a:spcPct val="120000"/>
              </a:lnSpc>
              <a:spcBef>
                <a:spcPct val="0"/>
              </a:spcBef>
            </a:pP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⇒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지자체에서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총량제를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이유로 사전에 투자가능사업을 한정하는 </a:t>
            </a:r>
            <a:r>
              <a:rPr lang="en-US" altLang="ko-KR" sz="1400" dirty="0"/>
              <a:t>‘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사업 내인가</a:t>
            </a:r>
            <a:r>
              <a:rPr lang="en-US" altLang="ko-KR" sz="1400" dirty="0"/>
              <a:t>‘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를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운용함에 따른 폐해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발생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n-US" altLang="ko-KR" sz="14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 검증 부족문제 대두</a:t>
            </a:r>
            <a:r>
              <a:rPr lang="en-US" altLang="ko-KR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실수요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검증 부족으로 과잉공급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난개발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미분양 문제 등 발생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n-US" altLang="ko-KR" sz="14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61563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575999" cy="864096"/>
          </a:xfrm>
        </p:spPr>
        <p:txBody>
          <a:bodyPr anchor="ctr"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물류단지 실수요 검증제도 도입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총량제</a:t>
            </a:r>
            <a:r>
              <a:rPr lang="ko-KR" altLang="en-US" dirty="0" smtClean="0"/>
              <a:t> 폐지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27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1349509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4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pic>
        <p:nvPicPr>
          <p:cNvPr id="16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3397034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7"/>
          <p:cNvSpPr>
            <a:spLocks noChangeArrowheads="1"/>
          </p:cNvSpPr>
          <p:nvPr/>
        </p:nvSpPr>
        <p:spPr bwMode="gray">
          <a:xfrm>
            <a:off x="695888" y="3284984"/>
            <a:ext cx="7620528" cy="193899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추진 경위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공급 </a:t>
            </a:r>
            <a:r>
              <a:rPr lang="ko-KR" altLang="en-US" sz="1400" dirty="0" err="1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총량제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폐지 및 실수요 </a:t>
            </a:r>
            <a:r>
              <a:rPr lang="ko-KR" altLang="en-US" sz="1400" dirty="0" err="1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검증제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시행</a:t>
            </a:r>
            <a:r>
              <a:rPr lang="en-US" altLang="ko-KR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고시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1400" dirty="0" smtClean="0"/>
              <a:t>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14.6.27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ko-KR" sz="1400" dirty="0" smtClean="0"/>
              <a:t>  - 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'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물류시설개발종합계획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'</a:t>
            </a:r>
            <a:r>
              <a:rPr lang="en-US" altLang="ko-KR" sz="1400" dirty="0" smtClean="0"/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변경을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통해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총량제를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폐지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ko-KR" sz="1400" dirty="0" smtClean="0"/>
              <a:t>  </a:t>
            </a:r>
            <a:r>
              <a:rPr lang="en-US" altLang="ko-KR" sz="1400" dirty="0"/>
              <a:t>-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총량제를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근거로 운용되는 시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도의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'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사업내인가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'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도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동시에 폐지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ko-KR" sz="1400" dirty="0" smtClean="0"/>
              <a:t>  </a:t>
            </a:r>
            <a:r>
              <a:rPr lang="en-US" altLang="ko-KR" sz="1400" dirty="0"/>
              <a:t>-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개별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물류단지에 대해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국토부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공동실수요 검증 시행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 ▶ 일관된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기준을 적용하여 투자확대를 도모하면서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난개발도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방지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en-US" altLang="ko-KR" sz="14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gray">
          <a:xfrm>
            <a:off x="695888" y="1196752"/>
            <a:ext cx="7620528" cy="193899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ko-KR" altLang="en-US" sz="16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 실수요 검증제도 도입 취지</a:t>
            </a:r>
            <a:endParaRPr lang="en-US" altLang="ko-KR" sz="14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공급총량 설정으로 추가수요 발생시 물류단지를 건설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공급할 수 없는 문제 해소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실수요만 검증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되면 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물류단지 건설이 가능토록 개선하여 물류단지 추가 지정 확대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  -  ｢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차 물류시설개발 종합계획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('13∼'17)｣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변경 → 물류단지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총량제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폐지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('14.6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.)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     →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물류단지 실수요 검증 및 신규단지 지정 추진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('14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년 하반기부터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일부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지자체가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총량제를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근거삼아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국토부에서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배정한 공급량을 사업자에게 배분해오던 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   '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사업 내인가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'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관행도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근절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544729"/>
              </p:ext>
            </p:extLst>
          </p:nvPr>
        </p:nvGraphicFramePr>
        <p:xfrm>
          <a:off x="1979712" y="5116298"/>
          <a:ext cx="5400601" cy="1049006"/>
        </p:xfrm>
        <a:graphic>
          <a:graphicData uri="http://schemas.openxmlformats.org/drawingml/2006/table">
            <a:tbl>
              <a:tblPr/>
              <a:tblGrid>
                <a:gridCol w="534105"/>
                <a:gridCol w="2442369"/>
                <a:gridCol w="434849"/>
                <a:gridCol w="1989278"/>
              </a:tblGrid>
              <a:tr h="36598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&lt;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종전 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&gt;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&lt;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변경 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&gt;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국토부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물류단지 시도별 총량 배정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➡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실수요 검증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국토부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+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․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도 공동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</a:tr>
              <a:tr h="3415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시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․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도 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사업 내인가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실수요 검증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249616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5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18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761123" cy="864096"/>
          </a:xfrm>
        </p:spPr>
        <p:txBody>
          <a:bodyPr anchor="ctr">
            <a:normAutofit fontScale="90000"/>
          </a:bodyPr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: </a:t>
            </a:r>
            <a:r>
              <a:rPr lang="ko-KR" altLang="en-US" dirty="0" smtClean="0"/>
              <a:t>물류단지 실수요 검증 고</a:t>
            </a:r>
            <a:r>
              <a:rPr altLang="en-US" smtClean="0"/>
              <a:t>시내</a:t>
            </a:r>
            <a:r>
              <a:rPr altLang="en-US"/>
              <a:t>용</a:t>
            </a:r>
            <a:r>
              <a:rPr lang="en-US" altLang="ko-KR" dirty="0" smtClean="0"/>
              <a:t>(2014.6.27 </a:t>
            </a:r>
            <a:r>
              <a:rPr lang="ko-KR" altLang="en-US" dirty="0" err="1" smtClean="0"/>
              <a:t>공포ㆍ시행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22087198"/>
              </p:ext>
            </p:extLst>
          </p:nvPr>
        </p:nvGraphicFramePr>
        <p:xfrm>
          <a:off x="395535" y="1268760"/>
          <a:ext cx="8352930" cy="5013090"/>
        </p:xfrm>
        <a:graphic>
          <a:graphicData uri="http://schemas.openxmlformats.org/drawingml/2006/table">
            <a:tbl>
              <a:tblPr/>
              <a:tblGrid>
                <a:gridCol w="8352930"/>
              </a:tblGrid>
              <a:tr h="4525963">
                <a:tc>
                  <a:txBody>
                    <a:bodyPr/>
                    <a:lstStyle/>
                    <a:p>
                      <a:pPr marL="268288" marR="0" indent="-268288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□ 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도는 물류정책기본법에 의한 연도별 시행계획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수립시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물류단지 지정계획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을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포함하여 국토교통부장관과 협의하여야 함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.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단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도는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시급히 필요하다고 인정한 경우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지역물류시행계획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안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과 별도로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물류단지 지정계획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안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을 작성하여 국토교통부장관과 협의 가능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이 경우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지자체는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투자의향서가 제출된 사업을 내인가 절차 등을 통해 임의로 제외할 수 없음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68288" marR="0" indent="-268288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ㅇ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 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국토교통부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수요검증반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 구성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국토교통부장관은 교통연구원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국토연구원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지자체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민간위원 등 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명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이내로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수요검증반을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구성하고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수요검증반은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도의 물류단지별 검토의견 및 검토자료를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제출받아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도의 물류단지 지정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계획 협의 요청에 대한 검토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실수요 여부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수요면적 및 상류시설 면적 적정성 등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를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실시하여 조정한 후 물류시설분과위원회에 보고하여야 함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68288" marR="0" indent="-268288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ㅇ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 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국토교통부 물류시설분과위원회 심의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수요검증반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 보고에 따라 조정한 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도별 물류단지 지정계획은 물류시설분과위원회의 심의를 받아야 하며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국토교통부장관은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심의를 받은 물류단지 지정계획을 즉시 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도에 통보하여야 함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※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경과규정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: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   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동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차 물류시설개발종합계획 변경 내용은 시행일 기준으로 물류단지 지정이 완료된 단지는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 적용 제외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7014" marR="37014" marT="10233" marB="1023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35563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575999" cy="864096"/>
          </a:xfrm>
        </p:spPr>
        <p:txBody>
          <a:bodyPr anchor="ctr"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실수요 검증제도 주요 내용</a:t>
            </a:r>
            <a:endParaRPr lang="ko-KR" altLang="en-US" dirty="0"/>
          </a:p>
        </p:txBody>
      </p:sp>
      <p:pic>
        <p:nvPicPr>
          <p:cNvPr id="27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1308802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7"/>
          <p:cNvSpPr>
            <a:spLocks noChangeArrowheads="1"/>
          </p:cNvSpPr>
          <p:nvPr/>
        </p:nvSpPr>
        <p:spPr bwMode="gray">
          <a:xfrm>
            <a:off x="695888" y="1196752"/>
            <a:ext cx="7620528" cy="9048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물류단지 실수요 검증제도 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목적</a:t>
            </a:r>
            <a:endParaRPr lang="en-US" altLang="ko-KR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실수요자 위주 개발을 유도함으로써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무리한 사업 추진</a:t>
            </a:r>
            <a:r>
              <a:rPr lang="en-US" altLang="ko-KR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투기적 개발 등에 따른 지역주민</a:t>
            </a:r>
            <a:r>
              <a:rPr lang="en-US" altLang="ko-KR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서민층 피해 </a:t>
            </a:r>
            <a:r>
              <a:rPr lang="ko-KR" altLang="en-US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최소화</a:t>
            </a:r>
            <a:endParaRPr lang="ko-KR" altLang="en-US" sz="14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6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pic>
        <p:nvPicPr>
          <p:cNvPr id="9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2388922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gray">
          <a:xfrm>
            <a:off x="695888" y="2276872"/>
            <a:ext cx="7620528" cy="3488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물류단지 실수요 검증제도 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절차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64192" y="2708920"/>
            <a:ext cx="2363944" cy="432048"/>
            <a:chOff x="695888" y="2708920"/>
            <a:chExt cx="2363944" cy="432048"/>
          </a:xfrm>
        </p:grpSpPr>
        <p:sp>
          <p:nvSpPr>
            <p:cNvPr id="2" name="직사각형 1"/>
            <p:cNvSpPr/>
            <p:nvPr/>
          </p:nvSpPr>
          <p:spPr bwMode="auto">
            <a:xfrm>
              <a:off x="695888" y="2708920"/>
              <a:ext cx="2363944" cy="432048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wrap="none" rtlCol="0" anchor="ctr"/>
            <a:lstStyle/>
            <a:p>
              <a:pPr algn="ctr"/>
              <a:endParaRPr lang="ko-KR" altLang="en-US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61583" y="2786444"/>
              <a:ext cx="18325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 smtClean="0"/>
                <a:t>물류단지 사업자의 신청</a:t>
              </a:r>
              <a:endParaRPr lang="ko-KR" altLang="en-US" sz="1200" b="1" dirty="0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3438352" y="2691986"/>
            <a:ext cx="2363944" cy="461665"/>
            <a:chOff x="695888" y="2691986"/>
            <a:chExt cx="2363944" cy="461665"/>
          </a:xfrm>
        </p:grpSpPr>
        <p:sp>
          <p:nvSpPr>
            <p:cNvPr id="15" name="직사각형 14"/>
            <p:cNvSpPr/>
            <p:nvPr/>
          </p:nvSpPr>
          <p:spPr bwMode="auto">
            <a:xfrm>
              <a:off x="695888" y="2708920"/>
              <a:ext cx="2363944" cy="432048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wrap="none" rtlCol="0" anchor="ctr"/>
            <a:lstStyle/>
            <a:p>
              <a:pPr algn="ctr"/>
              <a:endParaRPr lang="ko-KR" altLang="en-US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99779" y="2691986"/>
              <a:ext cx="15648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 smtClean="0"/>
                <a:t>시</a:t>
              </a:r>
              <a:r>
                <a:rPr lang="en-US" altLang="ko-KR" sz="1200" b="1" dirty="0" smtClean="0"/>
                <a:t>.</a:t>
              </a:r>
              <a:r>
                <a:rPr lang="ko-KR" altLang="en-US" sz="1200" b="1" dirty="0" smtClean="0"/>
                <a:t>도 검토의견 첨부</a:t>
              </a:r>
              <a:endParaRPr lang="en-US" altLang="ko-KR" sz="1200" b="1" dirty="0" smtClean="0"/>
            </a:p>
            <a:p>
              <a:pPr algn="ctr"/>
              <a:r>
                <a:rPr lang="ko-KR" altLang="en-US" sz="1200" b="1" dirty="0" smtClean="0"/>
                <a:t>실수요 검증 의뢰</a:t>
              </a:r>
              <a:endParaRPr lang="ko-KR" altLang="en-US" sz="1200" b="1" dirty="0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6312512" y="2684840"/>
            <a:ext cx="2363944" cy="461665"/>
            <a:chOff x="695888" y="2684840"/>
            <a:chExt cx="2363944" cy="461665"/>
          </a:xfrm>
        </p:grpSpPr>
        <p:sp>
          <p:nvSpPr>
            <p:cNvPr id="21" name="직사각형 20"/>
            <p:cNvSpPr/>
            <p:nvPr/>
          </p:nvSpPr>
          <p:spPr bwMode="auto">
            <a:xfrm>
              <a:off x="695888" y="2708920"/>
              <a:ext cx="2363944" cy="432048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wrap="none" rtlCol="0" anchor="ctr"/>
            <a:lstStyle/>
            <a:p>
              <a:pPr algn="ctr"/>
              <a:endParaRPr lang="ko-KR" altLang="en-US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02314" y="2684840"/>
              <a:ext cx="1957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 err="1" smtClean="0"/>
                <a:t>국토부</a:t>
              </a:r>
              <a:r>
                <a:rPr lang="en-US" altLang="ko-KR" sz="1200" b="1" dirty="0" smtClean="0"/>
                <a:t>.</a:t>
              </a:r>
              <a:r>
                <a:rPr lang="ko-KR" altLang="en-US" sz="1200" b="1" dirty="0" err="1" smtClean="0"/>
                <a:t>지자체</a:t>
              </a:r>
              <a:r>
                <a:rPr lang="en-US" altLang="ko-KR" sz="1200" b="1" dirty="0" smtClean="0"/>
                <a:t>.</a:t>
              </a:r>
              <a:r>
                <a:rPr lang="ko-KR" altLang="en-US" sz="1200" b="1" dirty="0" smtClean="0"/>
                <a:t>민간전문가</a:t>
              </a:r>
              <a:endParaRPr lang="en-US" altLang="ko-KR" sz="1200" b="1" dirty="0" smtClean="0"/>
            </a:p>
            <a:p>
              <a:pPr algn="ctr"/>
              <a:r>
                <a:rPr lang="ko-KR" altLang="en-US" sz="1200" b="1" dirty="0" smtClean="0"/>
                <a:t>공동 실수요 검증</a:t>
              </a:r>
              <a:endParaRPr lang="ko-KR" altLang="en-US" sz="1200" b="1" dirty="0"/>
            </a:p>
          </p:txBody>
        </p:sp>
      </p:grpSp>
      <p:sp>
        <p:nvSpPr>
          <p:cNvPr id="7" name="이등변 삼각형 6"/>
          <p:cNvSpPr/>
          <p:nvPr/>
        </p:nvSpPr>
        <p:spPr bwMode="auto">
          <a:xfrm rot="5400000">
            <a:off x="3107843" y="2830137"/>
            <a:ext cx="250588" cy="216024"/>
          </a:xfrm>
          <a:prstGeom prst="triangle">
            <a:avLst/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이등변 삼각형 22"/>
          <p:cNvSpPr/>
          <p:nvPr/>
        </p:nvSpPr>
        <p:spPr bwMode="auto">
          <a:xfrm rot="5400000">
            <a:off x="5935190" y="2830137"/>
            <a:ext cx="250588" cy="216024"/>
          </a:xfrm>
          <a:prstGeom prst="triangle">
            <a:avLst/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4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3447836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7"/>
          <p:cNvSpPr>
            <a:spLocks noChangeArrowheads="1"/>
          </p:cNvSpPr>
          <p:nvPr/>
        </p:nvSpPr>
        <p:spPr bwMode="gray">
          <a:xfrm>
            <a:off x="695887" y="3335786"/>
            <a:ext cx="7780637" cy="9048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물류단지 실수요 검증제도 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검증방법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중립적인 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민간검증위원이 </a:t>
            </a:r>
            <a:r>
              <a:rPr lang="en-US" altLang="ko-KR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개 분야를 </a:t>
            </a:r>
            <a:r>
              <a:rPr lang="ko-KR" altLang="en-US" sz="1400" dirty="0" err="1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배점표에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따라 평가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하여 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각각 </a:t>
            </a:r>
            <a:r>
              <a:rPr lang="en-US" altLang="ko-KR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40</a:t>
            </a:r>
            <a:r>
              <a:rPr lang="ko-KR" altLang="en-US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점 이상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일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경우 실수요사업으로 인정</a:t>
            </a:r>
          </a:p>
        </p:txBody>
      </p:sp>
      <p:pic>
        <p:nvPicPr>
          <p:cNvPr id="26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4491461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7"/>
          <p:cNvSpPr>
            <a:spLocks noChangeArrowheads="1"/>
          </p:cNvSpPr>
          <p:nvPr/>
        </p:nvSpPr>
        <p:spPr bwMode="gray">
          <a:xfrm>
            <a:off x="695887" y="4379411"/>
            <a:ext cx="7780637" cy="9048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물류단지 실수요 검증제도 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검증위원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물류전문가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금융전문가 등 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민간 </a:t>
            </a:r>
            <a:r>
              <a:rPr lang="ko-KR" altLang="en-US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전문가로 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구성</a:t>
            </a:r>
            <a:r>
              <a:rPr lang="en-US" altLang="ko-KR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평가 </a:t>
            </a:r>
            <a:r>
              <a:rPr lang="ko-KR" altLang="en-US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시행</a:t>
            </a:r>
            <a:endParaRPr lang="en-US" altLang="ko-KR" sz="14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 개발관련 사업계획서 전반의 </a:t>
            </a:r>
            <a:r>
              <a:rPr lang="ko-KR" altLang="en-US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자문역할 수행</a:t>
            </a:r>
            <a:endParaRPr lang="ko-KR" altLang="en-US" sz="14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0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5536068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7"/>
          <p:cNvSpPr>
            <a:spLocks noChangeArrowheads="1"/>
          </p:cNvSpPr>
          <p:nvPr/>
        </p:nvSpPr>
        <p:spPr bwMode="gray">
          <a:xfrm>
            <a:off x="695887" y="5424018"/>
            <a:ext cx="7780637" cy="9048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물류단지 실수요 검증제도 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검증분야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입주수요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계획면적 대비 최소수요 확보 여부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사업계획의 신뢰도 등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시행능력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사업시행을 위한 기본적인 자금조달 가능성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토지확보현황 등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14256926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575999" cy="864096"/>
          </a:xfrm>
        </p:spPr>
        <p:txBody>
          <a:bodyPr anchor="ctr"/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물류단지 개발 혜택</a:t>
            </a:r>
            <a:endParaRPr lang="ko-KR" altLang="en-US" dirty="0"/>
          </a:p>
        </p:txBody>
      </p:sp>
      <p:sp>
        <p:nvSpPr>
          <p:cNvPr id="18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7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pic>
        <p:nvPicPr>
          <p:cNvPr id="11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5982" y="1402759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7"/>
          <p:cNvSpPr>
            <a:spLocks noChangeArrowheads="1"/>
          </p:cNvSpPr>
          <p:nvPr/>
        </p:nvSpPr>
        <p:spPr bwMode="gray">
          <a:xfrm>
            <a:off x="695888" y="1290709"/>
            <a:ext cx="7620528" cy="97872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물류단지 지정 시 혜택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지원</a:t>
            </a:r>
            <a:endParaRPr lang="en-US" altLang="ko-KR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도시관리계획이 변경 결정된 것으로 간주</a:t>
            </a:r>
            <a:endParaRPr lang="en-US" altLang="ko-KR" sz="1600" b="1" u="sng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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자유롭게 개발 가능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건폐율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용적률 완화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)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 bwMode="auto">
          <a:xfrm>
            <a:off x="1115616" y="2924944"/>
            <a:ext cx="3312368" cy="432048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인허가 의제</a:t>
            </a:r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1115616" y="3501008"/>
            <a:ext cx="3312368" cy="2785512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4752020" y="2924944"/>
            <a:ext cx="3312368" cy="432048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정부 지원</a:t>
            </a:r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4752020" y="3501008"/>
            <a:ext cx="3312368" cy="2785512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8682" y="3539634"/>
            <a:ext cx="338437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토지형질변경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국토계획법</a:t>
            </a:r>
            <a:r>
              <a:rPr lang="en-US" altLang="ko-KR" sz="1400" b="1" dirty="0"/>
              <a:t>) </a:t>
            </a:r>
            <a:r>
              <a:rPr lang="ko-KR" altLang="en-US" sz="1400" b="1" dirty="0" smtClean="0"/>
              <a:t>등 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총 </a:t>
            </a:r>
            <a:r>
              <a:rPr lang="en-US" altLang="ko-KR" sz="1400" b="1" u="sng" dirty="0" smtClean="0">
                <a:solidFill>
                  <a:srgbClr val="FF0000"/>
                </a:solidFill>
              </a:rPr>
              <a:t>29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개</a:t>
            </a:r>
            <a:r>
              <a:rPr lang="en-US" altLang="ko-KR" sz="1400" b="1" u="sng" dirty="0" smtClean="0">
                <a:solidFill>
                  <a:srgbClr val="FF0000"/>
                </a:solidFill>
              </a:rPr>
              <a:t> 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인허가 일괄처리</a:t>
            </a:r>
            <a:endParaRPr lang="en-US" altLang="ko-KR" sz="1400" b="1" u="sng" dirty="0" smtClean="0">
              <a:solidFill>
                <a:srgbClr val="FF0000"/>
              </a:solidFill>
            </a:endParaRPr>
          </a:p>
          <a:p>
            <a:endParaRPr lang="ko-KR" altLang="en-US" sz="800" b="1" dirty="0"/>
          </a:p>
          <a:p>
            <a:r>
              <a:rPr lang="ko-KR" altLang="en-US" sz="1400" b="1" dirty="0"/>
              <a:t>   * 근거법령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물류시설의 개발 및 </a:t>
            </a:r>
            <a:r>
              <a:rPr lang="ko-KR" altLang="en-US" sz="1400" b="1" dirty="0" smtClean="0"/>
              <a:t>운영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 </a:t>
            </a:r>
            <a:r>
              <a:rPr lang="ko-KR" altLang="en-US" sz="1400" b="1" dirty="0" smtClean="0"/>
              <a:t>에 </a:t>
            </a:r>
            <a:r>
              <a:rPr lang="ko-KR" altLang="en-US" sz="1400" b="1" dirty="0"/>
              <a:t>관한 </a:t>
            </a:r>
            <a:r>
              <a:rPr lang="ko-KR" altLang="en-US" sz="1400" b="1" dirty="0" smtClean="0"/>
              <a:t>법률</a:t>
            </a:r>
            <a:r>
              <a:rPr lang="en-US" altLang="ko-KR" sz="1400" b="1" dirty="0" smtClean="0"/>
              <a:t> </a:t>
            </a:r>
            <a:r>
              <a:rPr lang="en-US" altLang="ko-KR" sz="1400" b="1" dirty="0" smtClean="0"/>
              <a:t>30</a:t>
            </a:r>
            <a:r>
              <a:rPr lang="ko-KR" altLang="en-US" sz="1400" b="1" dirty="0" smtClean="0"/>
              <a:t>조</a:t>
            </a:r>
            <a:r>
              <a:rPr lang="ko-KR" altLang="en-US" sz="1400" b="1" dirty="0" smtClean="0"/>
              <a:t> </a:t>
            </a:r>
            <a:endParaRPr lang="ko-KR" altLang="en-US" sz="1400" b="1" dirty="0"/>
          </a:p>
          <a:p>
            <a:endParaRPr lang="ko-KR" alt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16016" y="3539634"/>
            <a:ext cx="3384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단지 </a:t>
            </a:r>
            <a:r>
              <a:rPr lang="ko-KR" altLang="en-US" sz="1400" b="1" dirty="0"/>
              <a:t>진입도로 건설비 </a:t>
            </a:r>
            <a:r>
              <a:rPr lang="ko-KR" altLang="en-US" sz="1400" b="1" dirty="0" smtClean="0"/>
              <a:t>지원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 (</a:t>
            </a:r>
            <a:r>
              <a:rPr lang="ko-KR" altLang="en-US" sz="1400" b="1" dirty="0" err="1"/>
              <a:t>광특회계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90%+</a:t>
            </a:r>
            <a:r>
              <a:rPr lang="ko-KR" altLang="en-US" sz="1400" b="1" dirty="0" err="1"/>
              <a:t>지자체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10</a:t>
            </a:r>
            <a:r>
              <a:rPr lang="en-US" altLang="ko-KR" sz="1400" b="1" dirty="0" smtClean="0"/>
              <a:t>%)</a:t>
            </a:r>
          </a:p>
          <a:p>
            <a:endParaRPr lang="en-US" altLang="ko-KR" sz="1400" b="1" dirty="0"/>
          </a:p>
          <a:p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물류단지 </a:t>
            </a:r>
            <a:r>
              <a:rPr lang="ko-KR" altLang="en-US" sz="1400" b="1" dirty="0" err="1" smtClean="0"/>
              <a:t>개발시</a:t>
            </a:r>
            <a:r>
              <a:rPr lang="ko-KR" altLang="en-US" sz="1400" dirty="0" smtClean="0">
                <a:solidFill>
                  <a:srgbClr val="000000"/>
                </a:solidFill>
                <a:latin typeface="한양중고딕"/>
              </a:rPr>
              <a:t> </a:t>
            </a:r>
            <a:endParaRPr lang="ko-KR" altLang="en-US" sz="1050" dirty="0" smtClean="0">
              <a:solidFill>
                <a:srgbClr val="000000"/>
              </a:solidFill>
              <a:latin typeface="바탕"/>
            </a:endParaRPr>
          </a:p>
          <a:p>
            <a:r>
              <a:rPr lang="ko-KR" altLang="en-US" sz="1400" b="1" dirty="0" smtClean="0"/>
              <a:t>    </a:t>
            </a:r>
            <a:r>
              <a:rPr lang="ko-KR" altLang="en-US" sz="1400" dirty="0" smtClean="0">
                <a:solidFill>
                  <a:srgbClr val="000000"/>
                </a:solidFill>
                <a:latin typeface="한양중고딕"/>
              </a:rPr>
              <a:t>➡</a:t>
            </a:r>
            <a:r>
              <a:rPr lang="ko-KR" altLang="en-US" sz="14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취득세</a:t>
            </a:r>
            <a:r>
              <a:rPr lang="en-US" altLang="ko-KR" sz="14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,</a:t>
            </a:r>
            <a:r>
              <a:rPr lang="ko-KR" altLang="en-US" sz="14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재산세 </a:t>
            </a:r>
            <a:r>
              <a:rPr lang="en-US" altLang="ko-KR" sz="14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35%</a:t>
            </a:r>
            <a:r>
              <a:rPr lang="ko-KR" altLang="en-US" sz="14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경감</a:t>
            </a:r>
            <a:endParaRPr lang="en-US" altLang="ko-KR" sz="1400" b="1" u="sng" dirty="0" smtClean="0">
              <a:solidFill>
                <a:srgbClr val="FF0000"/>
              </a:solidFill>
              <a:uFill>
                <a:solidFill>
                  <a:srgbClr val="FF0000"/>
                </a:solidFill>
              </a:uFill>
            </a:endParaRPr>
          </a:p>
          <a:p>
            <a:endParaRPr lang="en-US" altLang="ko-KR" sz="1400" b="1" dirty="0" smtClean="0"/>
          </a:p>
          <a:p>
            <a:pPr>
              <a:buFontTx/>
              <a:buChar char="-"/>
            </a:pPr>
            <a:r>
              <a:rPr lang="ko-KR" altLang="en-US" sz="1400" b="1" dirty="0" smtClean="0"/>
              <a:t> 물류사업에 직접 사용시</a:t>
            </a:r>
            <a:endParaRPr lang="en-US" altLang="ko-KR" sz="1400" b="1" dirty="0" smtClean="0"/>
          </a:p>
          <a:p>
            <a:r>
              <a:rPr lang="ko-KR" altLang="en-US" sz="1400" dirty="0" smtClean="0">
                <a:solidFill>
                  <a:srgbClr val="000000"/>
                </a:solidFill>
                <a:latin typeface="한양중고딕"/>
              </a:rPr>
              <a:t>    ➡ </a:t>
            </a:r>
            <a:r>
              <a:rPr lang="ko-KR" altLang="en-US" sz="14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취득세 </a:t>
            </a:r>
            <a:r>
              <a:rPr lang="en-US" altLang="ko-KR" sz="14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50%</a:t>
            </a:r>
            <a:r>
              <a:rPr lang="ko-KR" altLang="en-US" sz="14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경감</a:t>
            </a:r>
            <a:endParaRPr lang="en-US" altLang="ko-KR" sz="1400" b="1" u="sng" dirty="0" smtClean="0">
              <a:solidFill>
                <a:srgbClr val="FF0000"/>
              </a:solidFill>
              <a:uFill>
                <a:solidFill>
                  <a:srgbClr val="FF0000"/>
                </a:solidFill>
              </a:uFill>
            </a:endParaRPr>
          </a:p>
          <a:p>
            <a:pPr>
              <a:buFontTx/>
              <a:buChar char="-"/>
            </a:pPr>
            <a:endParaRPr lang="en-US" altLang="ko-KR" sz="1400" b="1" dirty="0" smtClean="0"/>
          </a:p>
          <a:p>
            <a:pPr>
              <a:buFontTx/>
              <a:buChar char="-"/>
            </a:pP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취득세 </a:t>
            </a:r>
            <a:r>
              <a:rPr lang="en-US" altLang="ko-KR" sz="1400" b="1" dirty="0" smtClean="0"/>
              <a:t>25% </a:t>
            </a:r>
            <a:r>
              <a:rPr lang="ko-KR" altLang="en-US" sz="1400" b="1" dirty="0" smtClean="0"/>
              <a:t>추가감면 가능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조례로정함</a:t>
            </a:r>
            <a:r>
              <a:rPr lang="en-US" altLang="ko-KR" sz="1200" b="1" dirty="0" smtClean="0"/>
              <a:t>)</a:t>
            </a:r>
          </a:p>
          <a:p>
            <a:pPr>
              <a:buFontTx/>
              <a:buChar char="-"/>
            </a:pPr>
            <a:endParaRPr lang="en-US" altLang="ko-KR" sz="1400" b="1" dirty="0" smtClean="0"/>
          </a:p>
          <a:p>
            <a:r>
              <a:rPr lang="ko-KR" altLang="en-US" sz="1400" b="1" dirty="0" smtClean="0"/>
              <a:t>  *근거법령 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지방세특례제한법 제</a:t>
            </a:r>
            <a:r>
              <a:rPr lang="en-US" altLang="ko-KR" sz="1400" b="1" dirty="0" smtClean="0"/>
              <a:t>71</a:t>
            </a:r>
            <a:r>
              <a:rPr lang="ko-KR" altLang="en-US" sz="1400" b="1" dirty="0" smtClean="0"/>
              <a:t>조</a:t>
            </a:r>
            <a:endParaRPr lang="en-US" altLang="ko-KR" sz="1400" b="1" dirty="0"/>
          </a:p>
        </p:txBody>
      </p:sp>
    </p:spTree>
    <p:extLst>
      <p:ext uri="{BB962C8B-B14F-4D97-AF65-F5344CB8AC3E}">
        <p14:creationId xmlns="" xmlns:p14="http://schemas.microsoft.com/office/powerpoint/2010/main" val="16929604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gray">
          <a:xfrm>
            <a:off x="384486" y="3623718"/>
            <a:ext cx="7931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spc="-150" dirty="0" smtClean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II. </a:t>
            </a:r>
            <a:r>
              <a:rPr lang="ko-KR" altLang="en-US" sz="2800" spc="-150" dirty="0" smtClean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물류단지  실수요 검증사항 및 평가기준</a:t>
            </a:r>
            <a:endParaRPr lang="ko-KR" altLang="en-US" sz="2800" spc="-150" dirty="0">
              <a:gradFill flip="none" rotWithShape="1">
                <a:gsLst>
                  <a:gs pos="0">
                    <a:srgbClr val="1F497D">
                      <a:lumMod val="75000"/>
                      <a:shade val="30000"/>
                      <a:satMod val="115000"/>
                    </a:srgbClr>
                  </a:gs>
                  <a:gs pos="50000">
                    <a:srgbClr val="1F497D">
                      <a:lumMod val="75000"/>
                      <a:shade val="67500"/>
                      <a:satMod val="115000"/>
                    </a:srgbClr>
                  </a:gs>
                  <a:gs pos="100000">
                    <a:srgbClr val="1F497D">
                      <a:lumMod val="75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glow rad="101600">
                  <a:prstClr val="white">
                    <a:alpha val="60000"/>
                  </a:prst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48472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854835" cy="864096"/>
          </a:xfrm>
        </p:spPr>
        <p:txBody>
          <a:bodyPr anchor="ctr"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물류단지  실수요 검증사항</a:t>
            </a:r>
            <a:endParaRPr lang="ko-KR" altLang="en-US" dirty="0"/>
          </a:p>
        </p:txBody>
      </p:sp>
      <p:pic>
        <p:nvPicPr>
          <p:cNvPr id="43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23528" y="1385002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7"/>
          <p:cNvSpPr>
            <a:spLocks noChangeArrowheads="1"/>
          </p:cNvSpPr>
          <p:nvPr/>
        </p:nvSpPr>
        <p:spPr bwMode="gray">
          <a:xfrm>
            <a:off x="429231" y="1196752"/>
            <a:ext cx="7858256" cy="46166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물류단지 지정요건</a:t>
            </a:r>
            <a:r>
              <a:rPr lang="en-US" altLang="ko-KR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물류단지개발지침</a:t>
            </a:r>
            <a:r>
              <a:rPr lang="en-US" altLang="ko-KR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 16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개 중 </a:t>
            </a:r>
            <a:r>
              <a:rPr lang="en-US" altLang="ko-KR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8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개 항목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에 대해 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검증 실시</a:t>
            </a:r>
            <a:endParaRPr lang="en-US" altLang="ko-KR" sz="6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9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gray">
          <a:xfrm>
            <a:off x="395536" y="1655797"/>
            <a:ext cx="8568952" cy="498598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□ 입지기업 수요분석 등 입지수요의 타당성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물류단지개발지침 제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①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사업대상 토지의 가격수준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②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도로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철도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항만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공항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운하 등 수송체계에 따른 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접근성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③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용수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상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하수도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하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폐수처리시설 등 기반시설확보의 용이성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④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토지이용관련법령이나 광역도시계획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도시기본계획 등 토지이용계획 등에 따른 토지이용의 제한 여부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⑤ 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물류권역 및 거점 안의 물동량 추이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u="sng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실수요검증반</a:t>
            </a: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⑥ 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기존의 물류단지시설 또는 설치 중이거나 계획된 물류단지시설과의 사업의 중복추진 여부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u="sng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실수요검증반</a:t>
            </a: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⑦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배후 도시의 여건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⑧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자연환경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생활환경 및 하류지역의 용수사용 등에 대한 영향검토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⑨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국토종합계획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국가물류기본계획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광역권개발계획 등 관련 계획과의 연계성 여부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⑩ 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물류단지의 집단화 가능성 및 물류단지시설 간 서로 유기적인 기능의 발휘 여부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u="sng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실수요검증반</a:t>
            </a: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⑪ 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물류단지의 경제성 및 지역경제에의 파급효과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u="sng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실수요검증반</a:t>
            </a: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⑫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관계 행정기관 및 지역 주민의 의견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⑬ 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물류단지 입주수요의 사전조사 여부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u="sng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실수요검증반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altLang="ko-KR" sz="8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□ 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사업자 사업수행능력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물류단지개발지침 제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11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① 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물류단지개발사업을 시행할 기술</a:t>
            </a: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인력</a:t>
            </a: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품질관리능력 등 확보상태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u="sng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실수요검증반</a:t>
            </a: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② 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재무상태 및 자금조달 능력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u="sng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실수요검증반</a:t>
            </a: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③ </a:t>
            </a:r>
            <a:r>
              <a:rPr lang="ko-KR" altLang="en-US" sz="1200" b="1" u="sng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물류단지개발사업과 유사한 사업을 시행한 경험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u="sng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실수요검증반</a:t>
            </a:r>
            <a:r>
              <a:rPr lang="en-US" altLang="ko-KR" sz="1200" b="1" u="sng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1200" b="1" u="sng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3502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10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18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761123" cy="864096"/>
          </a:xfrm>
        </p:spPr>
        <p:txBody>
          <a:bodyPr anchor="ctr">
            <a:norm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물류단지 실수요 검증 평가항목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62319349"/>
              </p:ext>
            </p:extLst>
          </p:nvPr>
        </p:nvGraphicFramePr>
        <p:xfrm>
          <a:off x="755576" y="1340768"/>
          <a:ext cx="7488832" cy="4302810"/>
        </p:xfrm>
        <a:graphic>
          <a:graphicData uri="http://schemas.openxmlformats.org/drawingml/2006/table">
            <a:tbl>
              <a:tblPr/>
              <a:tblGrid>
                <a:gridCol w="2373941"/>
                <a:gridCol w="3352632"/>
                <a:gridCol w="1762259"/>
              </a:tblGrid>
              <a:tr h="648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평가부문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세부내용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비고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48072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물류수요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rgbClr val="0000FF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투자의향서</a:t>
                      </a:r>
                      <a:endParaRPr lang="ko-KR" altLang="en-US" sz="1800" b="1" kern="1200" dirty="0">
                        <a:solidFill>
                          <a:srgbClr val="0000FF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rgbClr val="0000FF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매우 중요</a:t>
                      </a:r>
                      <a:endParaRPr lang="ko-KR" altLang="en-US" sz="1800" b="1" kern="1200" dirty="0">
                        <a:solidFill>
                          <a:srgbClr val="0000FF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rgbClr val="0000FF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사업계획의 신뢰도</a:t>
                      </a:r>
                      <a:endParaRPr lang="ko-KR" altLang="en-US" sz="1800" b="1" kern="1200" dirty="0">
                        <a:solidFill>
                          <a:srgbClr val="0000FF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rgbClr val="0000FF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매우 중요</a:t>
                      </a:r>
                      <a:endParaRPr lang="en-US" sz="1800" b="1" kern="1200" dirty="0">
                        <a:solidFill>
                          <a:srgbClr val="0000FF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지역물류 수요</a:t>
                      </a:r>
                      <a:endParaRPr lang="ko-KR" altLang="en-US" sz="1800" b="1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보통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07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주변 물류단지 영향</a:t>
                      </a:r>
                      <a:endParaRPr lang="ko-KR" altLang="en-US" sz="1800" b="1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보통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사업수행능력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토지현황</a:t>
                      </a:r>
                      <a:endParaRPr lang="ko-KR" altLang="en-US" sz="1800" b="1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보통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374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FF"/>
                          </a:solidFill>
                          <a:effectLst/>
                          <a:latin typeface="휴먼명조"/>
                        </a:rPr>
                        <a:t>사업비 조달계획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rgbClr val="0000FF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매우 중요</a:t>
                      </a:r>
                      <a:endParaRPr lang="en-US" sz="1800" b="1" kern="1200" dirty="0">
                        <a:solidFill>
                          <a:srgbClr val="0000FF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15432" marR="15432" marT="15432" marB="154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4348" y="5857892"/>
            <a:ext cx="750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물동량이 확실한 기업은 대부분 쉽게 </a:t>
            </a:r>
            <a:r>
              <a:rPr lang="ko-KR" altLang="en-US" b="1" dirty="0" smtClean="0"/>
              <a:t>「검증통과」 </a:t>
            </a:r>
            <a:endParaRPr lang="ko-KR" alt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3542338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854835" cy="864096"/>
          </a:xfrm>
        </p:spPr>
        <p:txBody>
          <a:bodyPr anchor="ctr"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물류수요 평가 내용</a:t>
            </a:r>
            <a:endParaRPr lang="ko-KR" altLang="en-US" dirty="0"/>
          </a:p>
        </p:txBody>
      </p:sp>
      <p:pic>
        <p:nvPicPr>
          <p:cNvPr id="43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5101" y="1971806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7"/>
          <p:cNvSpPr>
            <a:spLocks noChangeArrowheads="1"/>
          </p:cNvSpPr>
          <p:nvPr/>
        </p:nvSpPr>
        <p:spPr bwMode="gray">
          <a:xfrm>
            <a:off x="870804" y="1783556"/>
            <a:ext cx="7858256" cy="470898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투자의향서</a:t>
            </a:r>
            <a:r>
              <a:rPr lang="en-US" altLang="ko-KR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물량유치 등</a:t>
            </a:r>
            <a:r>
              <a:rPr lang="en-US" altLang="ko-KR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의 신뢰도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물류시설용지 중 물량유치 가능면적비율 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×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신뢰도</a:t>
            </a:r>
            <a:endParaRPr lang="en-US" altLang="ko-KR" sz="1400" b="1" u="sng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ko-KR" altLang="en-US" sz="8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사업계획의 신뢰도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 개발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운영 전략의 </a:t>
            </a:r>
            <a:r>
              <a:rPr lang="ko-KR" altLang="en-US" sz="1400" b="1" u="sng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적정성 및 실행가능성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사업시행자의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전문성 등 </a:t>
            </a:r>
            <a:r>
              <a:rPr lang="ko-KR" altLang="en-US" sz="1400" b="1" u="sng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사업추진능력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전체면적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공공용지 제외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대비 물류시설용지의 비율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입지선정의 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적정성</a:t>
            </a:r>
            <a:endParaRPr lang="en-US" altLang="ko-KR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ko-KR" altLang="en-US" sz="8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향후 지역물류 추정 수요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 신청면적과 물류수요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교통시설투자평가지침에 의거 산정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를 비교하여 정량 평가</a:t>
            </a:r>
            <a:endParaRPr lang="en-US" altLang="ko-KR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ko-KR" altLang="en-US" sz="8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주변지역 미분양 또는 개발 중인 물류단지와의 영향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주변 물류단지와의 영향거리를 고려하여 정량 평가 수행</a:t>
            </a:r>
            <a:endParaRPr lang="ko-KR" altLang="en-US" sz="14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ko-KR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11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467059" y="1282199"/>
            <a:ext cx="5336379" cy="471029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입주기업 수요분석 등 입주수요의 타당성</a:t>
            </a:r>
            <a:endParaRPr lang="ko-KR" altLang="en-US" sz="2000" b="1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8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5101" y="2827535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5101" y="4661603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5101" y="5517232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이등변 삼각형 2"/>
          <p:cNvSpPr/>
          <p:nvPr/>
        </p:nvSpPr>
        <p:spPr bwMode="auto">
          <a:xfrm rot="5400000">
            <a:off x="5604342" y="2115528"/>
            <a:ext cx="144016" cy="124152"/>
          </a:xfrm>
          <a:prstGeom prst="triangl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00502" y="1973731"/>
            <a:ext cx="25619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입주자 및 임차인의 사업 참여 동의서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</a:p>
          <a:p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재무제표 등 검토</a:t>
            </a:r>
            <a:endParaRPr lang="ko-KR" altLang="en-US" sz="1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 bwMode="auto">
          <a:xfrm>
            <a:off x="5819552" y="1952260"/>
            <a:ext cx="2745248" cy="50888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ot"/>
          </a:ln>
          <a:effectLst/>
          <a:extLst/>
        </p:spPr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이등변 삼각형 14"/>
          <p:cNvSpPr/>
          <p:nvPr/>
        </p:nvSpPr>
        <p:spPr bwMode="auto">
          <a:xfrm rot="5400000">
            <a:off x="5604342" y="3232228"/>
            <a:ext cx="144016" cy="124152"/>
          </a:xfrm>
          <a:prstGeom prst="triangl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0502" y="3179068"/>
            <a:ext cx="25811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물류단지 개발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운영 사업계획서 검토</a:t>
            </a:r>
            <a:endParaRPr lang="ko-KR" altLang="en-US" sz="1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 bwMode="auto">
          <a:xfrm>
            <a:off x="5819552" y="3068960"/>
            <a:ext cx="2745248" cy="50888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ot"/>
          </a:ln>
          <a:effectLst/>
          <a:extLst/>
        </p:spPr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17339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854835" cy="864096"/>
          </a:xfrm>
        </p:spPr>
        <p:txBody>
          <a:bodyPr anchor="ctr"/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물류수요와 사업수행능력 평가</a:t>
            </a:r>
            <a:endParaRPr lang="ko-KR" altLang="en-US" dirty="0"/>
          </a:p>
        </p:txBody>
      </p:sp>
      <p:pic>
        <p:nvPicPr>
          <p:cNvPr id="43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5101" y="1971806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7"/>
          <p:cNvSpPr>
            <a:spLocks noChangeArrowheads="1"/>
          </p:cNvSpPr>
          <p:nvPr/>
        </p:nvSpPr>
        <p:spPr bwMode="gray">
          <a:xfrm>
            <a:off x="870804" y="1783556"/>
            <a:ext cx="7858256" cy="263149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토지현황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토지매매 또는 토지사용 승낙서 등을 고려하여 토지확보 상태에 대해 정량 평가</a:t>
            </a:r>
            <a:endParaRPr lang="en-US" altLang="ko-KR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ko-KR" altLang="en-US" sz="8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자기자본 및 자금 조달계획</a:t>
            </a:r>
            <a:endParaRPr lang="en-US" altLang="ko-KR" sz="160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자기자본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후순위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대출포함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비율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자기자본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후순위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대출포함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신뢰도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타인자본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조달계획 및 조달의향서 신뢰도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ko-KR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12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467059" y="1282199"/>
            <a:ext cx="5336379" cy="471029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사업자 사업수행능력</a:t>
            </a:r>
            <a:endParaRPr lang="ko-KR" altLang="en-US" sz="2000" b="1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8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5101" y="2827535"/>
            <a:ext cx="137586" cy="1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이등변 삼각형 17"/>
          <p:cNvSpPr/>
          <p:nvPr/>
        </p:nvSpPr>
        <p:spPr bwMode="auto">
          <a:xfrm rot="5400000">
            <a:off x="972414" y="4321798"/>
            <a:ext cx="144016" cy="124152"/>
          </a:xfrm>
          <a:prstGeom prst="triangl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8574" y="4264444"/>
            <a:ext cx="49584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자기자본 현황 및 확보계획서</a:t>
            </a: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자금조달확약서 또는 자금조달계획서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등 검토</a:t>
            </a:r>
            <a:endParaRPr lang="en-US" altLang="ko-KR" sz="1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재무제표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금융기관 투자의향서 등 관련 서류 검토</a:t>
            </a:r>
            <a:endParaRPr lang="ko-KR" altLang="en-US" sz="1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 bwMode="auto">
          <a:xfrm>
            <a:off x="1187624" y="4150062"/>
            <a:ext cx="5256584" cy="647089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ot"/>
          </a:ln>
          <a:effectLst/>
          <a:extLst/>
        </p:spPr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00870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gray">
          <a:xfrm>
            <a:off x="384486" y="3623718"/>
            <a:ext cx="76438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spc="-150" dirty="0" smtClean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2800" spc="-150" dirty="0" smtClean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실수요자의 </a:t>
            </a:r>
            <a:r>
              <a:rPr lang="ko-KR" altLang="en-US" sz="2800" spc="-150" dirty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물류단지 </a:t>
            </a:r>
            <a:r>
              <a:rPr lang="ko-KR" altLang="en-US" sz="2800" spc="-150" dirty="0" smtClean="0"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개발 및 사업계획서 작성</a:t>
            </a:r>
            <a:endParaRPr lang="ko-KR" altLang="en-US" sz="2800" spc="-150" dirty="0">
              <a:gradFill flip="none" rotWithShape="1">
                <a:gsLst>
                  <a:gs pos="0">
                    <a:srgbClr val="1F497D">
                      <a:lumMod val="75000"/>
                      <a:shade val="30000"/>
                      <a:satMod val="115000"/>
                    </a:srgbClr>
                  </a:gs>
                  <a:gs pos="50000">
                    <a:srgbClr val="1F497D">
                      <a:lumMod val="75000"/>
                      <a:shade val="67500"/>
                      <a:satMod val="115000"/>
                    </a:srgbClr>
                  </a:gs>
                  <a:gs pos="100000">
                    <a:srgbClr val="1F497D">
                      <a:lumMod val="75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glow rad="101600">
                  <a:prstClr val="white">
                    <a:alpha val="60000"/>
                  </a:prst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087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575999" cy="864096"/>
          </a:xfrm>
        </p:spPr>
        <p:txBody>
          <a:bodyPr anchor="ctr"/>
          <a:lstStyle/>
          <a:p>
            <a:r>
              <a:rPr lang="en-US" altLang="ko-KR" dirty="0"/>
              <a:t>1. </a:t>
            </a:r>
            <a:r>
              <a:rPr lang="ko-KR" altLang="en-US" dirty="0" smtClean="0"/>
              <a:t>물류단지 세부 시설</a:t>
            </a:r>
            <a:endParaRPr lang="ko-KR" altLang="en-US" dirty="0"/>
          </a:p>
        </p:txBody>
      </p:sp>
      <p:sp>
        <p:nvSpPr>
          <p:cNvPr id="18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14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39552" y="1700807"/>
            <a:ext cx="2160240" cy="1053731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물류단지시설</a:t>
            </a:r>
            <a:endParaRPr lang="en-US" altLang="ko-KR" sz="1400" dirty="0" smtClean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2881628" y="1700311"/>
            <a:ext cx="5765583" cy="105428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63534" y="1738938"/>
            <a:ext cx="57853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b="1" u="sng" dirty="0" smtClean="0">
                <a:solidFill>
                  <a:srgbClr val="FF0000"/>
                </a:solidFill>
              </a:rPr>
              <a:t>물류시설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물류터미널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컨테이너시설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창고시설</a:t>
            </a:r>
            <a:r>
              <a:rPr lang="en-US" altLang="ko-KR" sz="1200" b="1" dirty="0" smtClean="0"/>
              <a:t>, </a:t>
            </a:r>
            <a:r>
              <a:rPr lang="ko-KR" altLang="en-US" sz="1200" b="1" dirty="0" err="1" smtClean="0"/>
              <a:t>집배송시설</a:t>
            </a:r>
            <a:r>
              <a:rPr lang="ko-KR" altLang="en-US" sz="1200" b="1" dirty="0" smtClean="0"/>
              <a:t> </a:t>
            </a:r>
            <a:r>
              <a:rPr lang="ko-KR" altLang="en-US" sz="1200" b="1" dirty="0"/>
              <a:t>및 </a:t>
            </a:r>
            <a:r>
              <a:rPr lang="ko-KR" altLang="en-US" sz="1200" b="1" dirty="0" err="1" smtClean="0"/>
              <a:t>공동집배송센터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농수산물종합유통센터 등</a:t>
            </a:r>
            <a:r>
              <a:rPr lang="en-US" altLang="ko-KR" sz="1200" b="1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u="sng" dirty="0" smtClean="0">
                <a:solidFill>
                  <a:srgbClr val="FF0000"/>
                </a:solidFill>
              </a:rPr>
              <a:t>상류시설</a:t>
            </a:r>
            <a:r>
              <a:rPr lang="en-US" altLang="ko-KR" sz="1200" b="1" u="sng" dirty="0" smtClean="0">
                <a:solidFill>
                  <a:srgbClr val="FF0000"/>
                </a:solidFill>
              </a:rPr>
              <a:t>(</a:t>
            </a:r>
            <a:r>
              <a:rPr lang="ko-KR" altLang="en-US" sz="1200" b="1" u="sng" dirty="0" smtClean="0">
                <a:solidFill>
                  <a:srgbClr val="FF0000"/>
                </a:solidFill>
              </a:rPr>
              <a:t>대규모점포</a:t>
            </a:r>
            <a:r>
              <a:rPr lang="en-US" altLang="ko-KR" sz="1200" b="1" u="sng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u="sng" dirty="0" smtClean="0">
                <a:solidFill>
                  <a:srgbClr val="FF0000"/>
                </a:solidFill>
              </a:rPr>
              <a:t>전문상가단지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농수산물도매시장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농수산물공판장 등</a:t>
            </a:r>
            <a:r>
              <a:rPr lang="en-US" altLang="ko-KR" sz="1200" b="1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복합시설</a:t>
            </a:r>
            <a:endParaRPr lang="ko-KR" altLang="en-US" sz="1200" b="1" dirty="0"/>
          </a:p>
        </p:txBody>
      </p:sp>
      <p:sp>
        <p:nvSpPr>
          <p:cNvPr id="16" name="직사각형 15"/>
          <p:cNvSpPr/>
          <p:nvPr/>
        </p:nvSpPr>
        <p:spPr bwMode="auto">
          <a:xfrm>
            <a:off x="539552" y="2852936"/>
            <a:ext cx="2160240" cy="2159591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지원시설</a:t>
            </a:r>
            <a:endParaRPr lang="en-US" altLang="ko-KR" sz="1400" dirty="0" smtClean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881628" y="2852440"/>
            <a:ext cx="5765583" cy="2160736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43808" y="2891066"/>
            <a:ext cx="580340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가공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제조시설</a:t>
            </a:r>
            <a:endParaRPr lang="en-US" altLang="ko-KR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정보처리시설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금융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보험</a:t>
            </a:r>
            <a:r>
              <a:rPr lang="en-US" altLang="ko-KR" sz="1200" b="1" dirty="0"/>
              <a:t> 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의료</a:t>
            </a:r>
            <a:r>
              <a:rPr lang="en-US" altLang="ko-KR" sz="1200" b="1" dirty="0"/>
              <a:t> 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교육</a:t>
            </a:r>
            <a:r>
              <a:rPr lang="en-US" altLang="ko-KR" sz="1200" b="1" dirty="0"/>
              <a:t> 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연구시설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/>
              <a:t>물류단지의 종사자 및 이용자의 생활과 편의를 위한 시설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/>
              <a:t>문화 및 </a:t>
            </a:r>
            <a:r>
              <a:rPr lang="ko-KR" altLang="en-US" sz="1200" b="1" dirty="0" smtClean="0"/>
              <a:t>집회시설</a:t>
            </a:r>
            <a:endParaRPr lang="ko-KR" alt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폐기물처리시설</a:t>
            </a:r>
            <a:endParaRPr lang="ko-KR" alt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u="sng" dirty="0" smtClean="0">
                <a:solidFill>
                  <a:srgbClr val="FF0000"/>
                </a:solidFill>
              </a:rPr>
              <a:t>주거시설</a:t>
            </a:r>
            <a:r>
              <a:rPr lang="en-US" altLang="ko-KR" sz="1200" b="1" u="sng" dirty="0" smtClean="0">
                <a:solidFill>
                  <a:srgbClr val="FF0000"/>
                </a:solidFill>
              </a:rPr>
              <a:t>(</a:t>
            </a:r>
            <a:r>
              <a:rPr lang="ko-KR" altLang="en-US" sz="1200" b="1" u="sng" dirty="0">
                <a:solidFill>
                  <a:srgbClr val="FF0000"/>
                </a:solidFill>
              </a:rPr>
              <a:t>단독주택 및 공동주택</a:t>
            </a:r>
            <a:r>
              <a:rPr lang="en-US" altLang="ko-KR" sz="1200" b="1" u="sng" dirty="0">
                <a:solidFill>
                  <a:srgbClr val="FF0000"/>
                </a:solidFill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숙박시설</a:t>
            </a:r>
            <a:endParaRPr lang="ko-KR" alt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운동시설</a:t>
            </a:r>
            <a:endParaRPr lang="ko-KR" alt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위락시설 </a:t>
            </a:r>
            <a:r>
              <a:rPr lang="ko-KR" altLang="en-US" sz="1200" b="1" dirty="0"/>
              <a:t>등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복합시설</a:t>
            </a:r>
            <a:r>
              <a:rPr lang="en-US" altLang="ko-KR" sz="1200" b="1" dirty="0" smtClean="0"/>
              <a:t>(</a:t>
            </a:r>
            <a:r>
              <a:rPr lang="ko-KR" altLang="en-US" sz="1200" b="1" dirty="0"/>
              <a:t>지원시설</a:t>
            </a:r>
            <a:r>
              <a:rPr lang="en-US" altLang="ko-KR" sz="1200" b="1" dirty="0"/>
              <a:t>&gt;</a:t>
            </a:r>
            <a:r>
              <a:rPr lang="ko-KR" altLang="en-US" sz="1200" b="1" dirty="0"/>
              <a:t>물류단지시설</a:t>
            </a:r>
            <a:r>
              <a:rPr lang="en-US" altLang="ko-KR" sz="1200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sz="1200" b="1" dirty="0" smtClean="0"/>
          </a:p>
          <a:p>
            <a:endParaRPr lang="ko-KR" altLang="en-US" sz="1200" b="1" dirty="0"/>
          </a:p>
        </p:txBody>
      </p:sp>
      <p:sp>
        <p:nvSpPr>
          <p:cNvPr id="20" name="직사각형 19"/>
          <p:cNvSpPr/>
          <p:nvPr/>
        </p:nvSpPr>
        <p:spPr bwMode="auto">
          <a:xfrm>
            <a:off x="539552" y="5111081"/>
            <a:ext cx="2160240" cy="127007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공공시설</a:t>
            </a:r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881628" y="5110584"/>
            <a:ext cx="5765583" cy="127074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43808" y="5149211"/>
            <a:ext cx="58034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도로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공원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주차장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국가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지방자치단체가 설치한 것만 해당</a:t>
            </a:r>
            <a:r>
              <a:rPr lang="en-US" altLang="ko-KR" sz="1200" b="1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철도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/>
              <a:t>녹지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err="1" smtClean="0"/>
              <a:t>구거</a:t>
            </a:r>
            <a:r>
              <a:rPr lang="ko-KR" altLang="en-US" sz="1200" b="1" dirty="0" smtClean="0"/>
              <a:t> 등</a:t>
            </a:r>
          </a:p>
          <a:p>
            <a:endParaRPr lang="ko-KR" altLang="en-US" sz="1200" b="1" dirty="0"/>
          </a:p>
        </p:txBody>
      </p:sp>
    </p:spTree>
    <p:extLst>
      <p:ext uri="{BB962C8B-B14F-4D97-AF65-F5344CB8AC3E}">
        <p14:creationId xmlns="" xmlns:p14="http://schemas.microsoft.com/office/powerpoint/2010/main" val="34190848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575999" cy="864096"/>
          </a:xfrm>
        </p:spPr>
        <p:txBody>
          <a:bodyPr anchor="ctr"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물류단지 개발가능 시설규모</a:t>
            </a:r>
            <a:endParaRPr lang="ko-KR" altLang="en-US" dirty="0"/>
          </a:p>
        </p:txBody>
      </p:sp>
      <p:sp>
        <p:nvSpPr>
          <p:cNvPr id="18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15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39552" y="1700807"/>
            <a:ext cx="2160240" cy="1960762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물류단지시설</a:t>
            </a:r>
            <a:endParaRPr lang="en-US" altLang="ko-KR" sz="1400" dirty="0" smtClean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최소 </a:t>
            </a:r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60% 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이상</a:t>
            </a:r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algn="ctr"/>
            <a:endParaRPr lang="en-US" altLang="ko-KR" sz="1400" dirty="0" smtClean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물류시설용지</a:t>
            </a:r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최소 </a:t>
            </a:r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60%</a:t>
            </a:r>
          </a:p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상류시설용지</a:t>
            </a:r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최대 </a:t>
            </a:r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40%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2881628" y="1700311"/>
            <a:ext cx="2050411" cy="196180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b="1" dirty="0" smtClean="0"/>
              <a:t>물류시설용지</a:t>
            </a:r>
            <a:r>
              <a:rPr lang="en-US" altLang="ko-KR" sz="1400" b="1" dirty="0" smtClean="0"/>
              <a:t>: </a:t>
            </a:r>
            <a:endParaRPr lang="en-US" altLang="ko-KR" sz="1400" b="1" dirty="0"/>
          </a:p>
          <a:p>
            <a:pPr marL="176213" indent="-176213"/>
            <a:r>
              <a:rPr lang="en-US" altLang="ko-KR" sz="1400" b="1" dirty="0"/>
              <a:t>   </a:t>
            </a:r>
            <a:r>
              <a:rPr lang="en-US" altLang="ko-KR" sz="1400" b="1" dirty="0" smtClean="0"/>
              <a:t>(5</a:t>
            </a:r>
            <a:r>
              <a:rPr lang="ko-KR" altLang="en-US" sz="1400" b="1" dirty="0" smtClean="0"/>
              <a:t>만</a:t>
            </a:r>
            <a:r>
              <a:rPr lang="en-US" altLang="ko-KR" sz="1400" b="1" dirty="0" smtClean="0"/>
              <a:t>-1.5</a:t>
            </a:r>
            <a:r>
              <a:rPr lang="ko-KR" altLang="en-US" sz="1400" b="1" dirty="0" smtClean="0"/>
              <a:t>만</a:t>
            </a:r>
            <a:r>
              <a:rPr lang="en-US" altLang="ko-KR" sz="1400" b="1" dirty="0"/>
              <a:t>)*60%*60%</a:t>
            </a:r>
          </a:p>
          <a:p>
            <a:pPr marL="176213" indent="-176213"/>
            <a:r>
              <a:rPr lang="en-US" altLang="ko-KR" sz="1400" b="1" dirty="0"/>
              <a:t>   =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최소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1.26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만</a:t>
            </a:r>
            <a:r>
              <a:rPr lang="ko-KR" altLang="en-US" sz="1400" b="1" dirty="0">
                <a:solidFill>
                  <a:srgbClr val="FF0000"/>
                </a:solidFill>
              </a:rPr>
              <a:t>㎡ </a:t>
            </a:r>
            <a:r>
              <a:rPr lang="en-US" altLang="ko-KR" sz="1400" b="1" dirty="0">
                <a:solidFill>
                  <a:srgbClr val="FF0000"/>
                </a:solidFill>
              </a:rPr>
              <a:t>~ </a:t>
            </a:r>
            <a:br>
              <a:rPr lang="en-US" altLang="ko-KR" sz="1400" b="1" dirty="0">
                <a:solidFill>
                  <a:srgbClr val="FF0000"/>
                </a:solidFill>
              </a:rPr>
            </a:br>
            <a:r>
              <a:rPr lang="en-US" altLang="ko-KR" sz="1400" b="1" dirty="0">
                <a:solidFill>
                  <a:srgbClr val="FF0000"/>
                </a:solidFill>
              </a:rPr>
              <a:t>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최대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3.5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만㎡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marL="176213" indent="-176213"/>
            <a:endParaRPr lang="en-US" altLang="ko-KR" sz="1400" b="1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b="1" dirty="0" smtClean="0"/>
              <a:t>상류시설용지</a:t>
            </a:r>
            <a:r>
              <a:rPr lang="en-US" altLang="ko-KR" sz="1400" b="1" dirty="0" smtClean="0"/>
              <a:t>: </a:t>
            </a:r>
            <a:endParaRPr lang="en-US" altLang="ko-KR" sz="1400" b="1" dirty="0"/>
          </a:p>
          <a:p>
            <a:r>
              <a:rPr lang="en-US" altLang="ko-KR" sz="1400" b="1" dirty="0"/>
              <a:t>   </a:t>
            </a:r>
            <a:r>
              <a:rPr lang="en-US" altLang="ko-KR" sz="1400" b="1" dirty="0" smtClean="0"/>
              <a:t>(5</a:t>
            </a:r>
            <a:r>
              <a:rPr lang="ko-KR" altLang="en-US" sz="1400" b="1" dirty="0" smtClean="0"/>
              <a:t>만</a:t>
            </a:r>
            <a:r>
              <a:rPr lang="en-US" altLang="ko-KR" sz="1400" b="1" dirty="0" smtClean="0"/>
              <a:t>-1.5</a:t>
            </a:r>
            <a:r>
              <a:rPr lang="ko-KR" altLang="en-US" sz="1400" b="1" dirty="0" smtClean="0"/>
              <a:t>만</a:t>
            </a:r>
            <a:r>
              <a:rPr lang="en-US" altLang="ko-KR" sz="1400" b="1" dirty="0"/>
              <a:t>)*60%*40%</a:t>
            </a:r>
          </a:p>
          <a:p>
            <a:r>
              <a:rPr lang="en-US" altLang="ko-KR" sz="1400" b="1" dirty="0"/>
              <a:t>   = </a:t>
            </a:r>
            <a:r>
              <a:rPr lang="ko-KR" altLang="en-US" sz="1400" b="1" dirty="0"/>
              <a:t>최대 </a:t>
            </a:r>
            <a:r>
              <a:rPr lang="en-US" altLang="ko-KR" sz="1400" b="1" dirty="0" smtClean="0"/>
              <a:t>0.84</a:t>
            </a:r>
            <a:r>
              <a:rPr lang="ko-KR" altLang="en-US" sz="1400" b="1" dirty="0" smtClean="0"/>
              <a:t>만</a:t>
            </a:r>
            <a:r>
              <a:rPr lang="ko-KR" altLang="en-US" sz="1400" b="1" dirty="0"/>
              <a:t>㎡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539552" y="3789040"/>
            <a:ext cx="2160240" cy="1223487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지원시설</a:t>
            </a:r>
            <a:endParaRPr lang="en-US" altLang="ko-KR" sz="1400" dirty="0" smtClean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최대 </a:t>
            </a:r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40% 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이하</a:t>
            </a:r>
            <a:r>
              <a:rPr lang="en-US" altLang="ko-KR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2881628" y="3789040"/>
            <a:ext cx="2050411" cy="122413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 smtClean="0"/>
              <a:t>(5</a:t>
            </a:r>
            <a:r>
              <a:rPr lang="ko-KR" altLang="en-US" sz="1400" b="1" dirty="0" smtClean="0"/>
              <a:t>만</a:t>
            </a:r>
            <a:r>
              <a:rPr lang="en-US" altLang="ko-KR" sz="1400" b="1" dirty="0" smtClean="0"/>
              <a:t>-1.5</a:t>
            </a:r>
            <a:r>
              <a:rPr lang="ko-KR" altLang="en-US" sz="1400" b="1" dirty="0" smtClean="0"/>
              <a:t>만</a:t>
            </a:r>
            <a:r>
              <a:rPr lang="en-US" altLang="ko-KR" sz="1400" b="1" dirty="0"/>
              <a:t>)*40</a:t>
            </a:r>
            <a:r>
              <a:rPr lang="en-US" altLang="ko-KR" sz="1400" b="1" dirty="0" smtClean="0"/>
              <a:t>%</a:t>
            </a:r>
            <a:br>
              <a:rPr lang="en-US" altLang="ko-KR" sz="1400" b="1" dirty="0" smtClean="0"/>
            </a:br>
            <a:r>
              <a:rPr lang="en-US" altLang="ko-KR" sz="1400" b="1" dirty="0" smtClean="0"/>
              <a:t>= 1.4</a:t>
            </a:r>
            <a:r>
              <a:rPr lang="ko-KR" altLang="en-US" sz="1400" b="1" dirty="0" smtClean="0"/>
              <a:t>만</a:t>
            </a:r>
            <a:r>
              <a:rPr lang="ko-KR" altLang="en-US" sz="1400" b="1" dirty="0"/>
              <a:t>㎡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539552" y="5111081"/>
            <a:ext cx="2160240" cy="127007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공공시설</a:t>
            </a:r>
            <a:endParaRPr lang="ko-KR" altLang="en-US" sz="1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881628" y="5110584"/>
            <a:ext cx="2050411" cy="127074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r>
              <a:rPr lang="ko-KR" altLang="en-US" sz="1400" b="1" dirty="0"/>
              <a:t>최소 </a:t>
            </a:r>
            <a:r>
              <a:rPr lang="en-US" altLang="ko-KR" sz="1400" b="1" dirty="0"/>
              <a:t>30% </a:t>
            </a:r>
            <a:r>
              <a:rPr lang="ko-KR" altLang="en-US" sz="1400" b="1" dirty="0"/>
              <a:t>가정</a:t>
            </a:r>
            <a:r>
              <a:rPr lang="en-US" altLang="ko-KR" sz="1400" b="1" dirty="0"/>
              <a:t>:</a:t>
            </a:r>
          </a:p>
          <a:p>
            <a:r>
              <a:rPr lang="en-US" altLang="ko-KR" sz="1400" b="1" dirty="0" smtClean="0"/>
              <a:t>5</a:t>
            </a:r>
            <a:r>
              <a:rPr lang="ko-KR" altLang="en-US" sz="1400" b="1" dirty="0" smtClean="0"/>
              <a:t>만</a:t>
            </a:r>
            <a:r>
              <a:rPr lang="en-US" altLang="ko-KR" sz="1400" b="1" dirty="0"/>
              <a:t>*30</a:t>
            </a:r>
            <a:r>
              <a:rPr lang="en-US" altLang="ko-KR" sz="1400" b="1" dirty="0" smtClean="0"/>
              <a:t>%=1.5</a:t>
            </a:r>
            <a:r>
              <a:rPr lang="ko-KR" altLang="en-US" sz="1400" b="1" dirty="0" smtClean="0"/>
              <a:t>만</a:t>
            </a:r>
            <a:r>
              <a:rPr lang="ko-KR" altLang="en-US" sz="1400" b="1" dirty="0"/>
              <a:t>㎡</a:t>
            </a:r>
          </a:p>
        </p:txBody>
      </p:sp>
      <p:sp>
        <p:nvSpPr>
          <p:cNvPr id="23" name="직사각형 22"/>
          <p:cNvSpPr/>
          <p:nvPr/>
        </p:nvSpPr>
        <p:spPr bwMode="auto">
          <a:xfrm>
            <a:off x="5041869" y="1683224"/>
            <a:ext cx="1828668" cy="196180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b="1" dirty="0"/>
              <a:t>물류시설용지</a:t>
            </a:r>
            <a:r>
              <a:rPr lang="en-US" altLang="ko-KR" sz="1400" b="1" dirty="0"/>
              <a:t>: </a:t>
            </a:r>
          </a:p>
          <a:p>
            <a:pPr marL="176213" indent="-176213"/>
            <a:r>
              <a:rPr lang="en-US" altLang="ko-KR" sz="1400" b="1" dirty="0" smtClean="0"/>
              <a:t>   = </a:t>
            </a:r>
            <a:r>
              <a:rPr lang="ko-KR" altLang="en-US" sz="1400" b="1" dirty="0">
                <a:solidFill>
                  <a:srgbClr val="FF0000"/>
                </a:solidFill>
              </a:rPr>
              <a:t>최소 </a:t>
            </a:r>
            <a:r>
              <a:rPr lang="en-US" altLang="ko-KR" sz="1400" b="1" dirty="0">
                <a:solidFill>
                  <a:srgbClr val="FF0000"/>
                </a:solidFill>
              </a:rPr>
              <a:t>2.52</a:t>
            </a:r>
            <a:r>
              <a:rPr lang="ko-KR" altLang="en-US" sz="1400" b="1" dirty="0">
                <a:solidFill>
                  <a:srgbClr val="FF0000"/>
                </a:solidFill>
              </a:rPr>
              <a:t>만㎡ </a:t>
            </a:r>
            <a:r>
              <a:rPr lang="en-US" altLang="ko-KR" sz="1400" b="1" dirty="0">
                <a:solidFill>
                  <a:srgbClr val="FF0000"/>
                </a:solidFill>
              </a:rPr>
              <a:t>~ </a:t>
            </a:r>
            <a:br>
              <a:rPr lang="en-US" altLang="ko-KR" sz="1400" b="1" dirty="0">
                <a:solidFill>
                  <a:srgbClr val="FF0000"/>
                </a:solidFill>
              </a:rPr>
            </a:br>
            <a:r>
              <a:rPr lang="en-US" altLang="ko-KR" sz="1400" b="1" dirty="0">
                <a:solidFill>
                  <a:srgbClr val="FF0000"/>
                </a:solidFill>
              </a:rPr>
              <a:t>   </a:t>
            </a:r>
            <a:r>
              <a:rPr lang="ko-KR" altLang="en-US" sz="1400" b="1" dirty="0">
                <a:solidFill>
                  <a:srgbClr val="FF0000"/>
                </a:solidFill>
              </a:rPr>
              <a:t>최대 </a:t>
            </a:r>
            <a:r>
              <a:rPr lang="en-US" altLang="ko-KR" sz="1400" b="1" dirty="0">
                <a:solidFill>
                  <a:srgbClr val="FF0000"/>
                </a:solidFill>
              </a:rPr>
              <a:t>7</a:t>
            </a:r>
            <a:r>
              <a:rPr lang="ko-KR" altLang="en-US" sz="1400" b="1" dirty="0">
                <a:solidFill>
                  <a:srgbClr val="FF0000"/>
                </a:solidFill>
              </a:rPr>
              <a:t>만㎡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marL="176213" indent="-176213"/>
            <a:endParaRPr lang="en-US" altLang="ko-KR" sz="1400" b="1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b="1" dirty="0"/>
              <a:t>상류시설용지</a:t>
            </a:r>
            <a:r>
              <a:rPr lang="en-US" altLang="ko-KR" sz="1400" b="1" dirty="0"/>
              <a:t>: </a:t>
            </a:r>
          </a:p>
          <a:p>
            <a:r>
              <a:rPr lang="en-US" altLang="ko-KR" sz="1400" b="1" dirty="0"/>
              <a:t>  </a:t>
            </a:r>
            <a:r>
              <a:rPr lang="en-US" altLang="ko-KR" sz="1400" b="1" dirty="0" smtClean="0"/>
              <a:t> </a:t>
            </a:r>
            <a:r>
              <a:rPr lang="en-US" altLang="ko-KR" sz="1400" b="1" dirty="0"/>
              <a:t>= </a:t>
            </a:r>
            <a:r>
              <a:rPr lang="ko-KR" altLang="en-US" sz="1400" b="1" dirty="0"/>
              <a:t>최대 </a:t>
            </a:r>
            <a:r>
              <a:rPr lang="en-US" altLang="ko-KR" sz="1400" b="1" dirty="0"/>
              <a:t>1.68</a:t>
            </a:r>
            <a:r>
              <a:rPr lang="ko-KR" altLang="en-US" sz="1400" b="1" dirty="0"/>
              <a:t>만㎡</a:t>
            </a:r>
          </a:p>
        </p:txBody>
      </p:sp>
      <p:sp>
        <p:nvSpPr>
          <p:cNvPr id="25" name="직사각형 24"/>
          <p:cNvSpPr/>
          <p:nvPr/>
        </p:nvSpPr>
        <p:spPr bwMode="auto">
          <a:xfrm>
            <a:off x="5041869" y="3771953"/>
            <a:ext cx="1828668" cy="122413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/>
              <a:t>(10</a:t>
            </a:r>
            <a:r>
              <a:rPr lang="ko-KR" altLang="en-US" sz="1400" b="1" dirty="0"/>
              <a:t>만</a:t>
            </a:r>
            <a:r>
              <a:rPr lang="en-US" altLang="ko-KR" sz="1400" b="1" dirty="0"/>
              <a:t>-3</a:t>
            </a:r>
            <a:r>
              <a:rPr lang="ko-KR" altLang="en-US" sz="1400" b="1" dirty="0"/>
              <a:t>만</a:t>
            </a:r>
            <a:r>
              <a:rPr lang="en-US" altLang="ko-KR" sz="1400" b="1" dirty="0"/>
              <a:t>)*40%</a:t>
            </a:r>
            <a:br>
              <a:rPr lang="en-US" altLang="ko-KR" sz="1400" b="1" dirty="0"/>
            </a:br>
            <a:r>
              <a:rPr lang="en-US" altLang="ko-KR" sz="1400" b="1" dirty="0"/>
              <a:t>= 2.8</a:t>
            </a:r>
            <a:r>
              <a:rPr lang="ko-KR" altLang="en-US" sz="1400" b="1" dirty="0"/>
              <a:t>만㎡</a:t>
            </a:r>
          </a:p>
        </p:txBody>
      </p:sp>
      <p:sp>
        <p:nvSpPr>
          <p:cNvPr id="27" name="직사각형 26"/>
          <p:cNvSpPr/>
          <p:nvPr/>
        </p:nvSpPr>
        <p:spPr bwMode="auto">
          <a:xfrm>
            <a:off x="5041869" y="5093497"/>
            <a:ext cx="1828668" cy="127074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r>
              <a:rPr lang="ko-KR" altLang="en-US" sz="1400" b="1" dirty="0"/>
              <a:t>최소 </a:t>
            </a:r>
            <a:r>
              <a:rPr lang="en-US" altLang="ko-KR" sz="1400" b="1" dirty="0"/>
              <a:t>30% </a:t>
            </a:r>
            <a:r>
              <a:rPr lang="ko-KR" altLang="en-US" sz="1400" b="1" dirty="0"/>
              <a:t>가정</a:t>
            </a:r>
            <a:r>
              <a:rPr lang="en-US" altLang="ko-KR" sz="1400" b="1" dirty="0"/>
              <a:t>:</a:t>
            </a:r>
          </a:p>
          <a:p>
            <a:r>
              <a:rPr lang="en-US" altLang="ko-KR" sz="1400" b="1" dirty="0"/>
              <a:t>10</a:t>
            </a:r>
            <a:r>
              <a:rPr lang="ko-KR" altLang="en-US" sz="1400" b="1" dirty="0"/>
              <a:t>만</a:t>
            </a:r>
            <a:r>
              <a:rPr lang="en-US" altLang="ko-KR" sz="1400" b="1" dirty="0"/>
              <a:t>*30%=3</a:t>
            </a:r>
            <a:r>
              <a:rPr lang="ko-KR" altLang="en-US" sz="1400" b="1" dirty="0"/>
              <a:t>만㎡</a:t>
            </a:r>
          </a:p>
        </p:txBody>
      </p:sp>
      <p:sp>
        <p:nvSpPr>
          <p:cNvPr id="29" name="직사각형 28"/>
          <p:cNvSpPr/>
          <p:nvPr/>
        </p:nvSpPr>
        <p:spPr bwMode="auto">
          <a:xfrm>
            <a:off x="6986085" y="1673936"/>
            <a:ext cx="1828668" cy="196180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b="1" dirty="0"/>
              <a:t>물류시설용지</a:t>
            </a:r>
            <a:r>
              <a:rPr lang="en-US" altLang="ko-KR" sz="1400" b="1" dirty="0"/>
              <a:t>:</a:t>
            </a:r>
          </a:p>
          <a:p>
            <a:pPr marL="176213" indent="-176213"/>
            <a:r>
              <a:rPr lang="en-US" altLang="ko-KR" sz="1400" b="1" dirty="0">
                <a:solidFill>
                  <a:srgbClr val="FF0000"/>
                </a:solidFill>
              </a:rPr>
              <a:t>   = </a:t>
            </a:r>
            <a:r>
              <a:rPr lang="ko-KR" altLang="en-US" sz="1400" b="1" dirty="0">
                <a:solidFill>
                  <a:srgbClr val="FF0000"/>
                </a:solidFill>
              </a:rPr>
              <a:t>최소 </a:t>
            </a:r>
            <a:r>
              <a:rPr lang="en-US" altLang="ko-KR" sz="1400" b="1" dirty="0">
                <a:solidFill>
                  <a:srgbClr val="FF0000"/>
                </a:solidFill>
              </a:rPr>
              <a:t>3.78</a:t>
            </a:r>
            <a:r>
              <a:rPr lang="ko-KR" altLang="en-US" sz="1400" b="1" dirty="0">
                <a:solidFill>
                  <a:srgbClr val="FF0000"/>
                </a:solidFill>
              </a:rPr>
              <a:t>만㎡ </a:t>
            </a:r>
            <a:r>
              <a:rPr lang="en-US" altLang="ko-KR" sz="1400" b="1" dirty="0">
                <a:solidFill>
                  <a:srgbClr val="FF0000"/>
                </a:solidFill>
              </a:rPr>
              <a:t>~ </a:t>
            </a:r>
            <a:br>
              <a:rPr lang="en-US" altLang="ko-KR" sz="1400" b="1" dirty="0">
                <a:solidFill>
                  <a:srgbClr val="FF0000"/>
                </a:solidFill>
              </a:rPr>
            </a:br>
            <a:r>
              <a:rPr lang="en-US" altLang="ko-KR" sz="1400" b="1" dirty="0">
                <a:solidFill>
                  <a:srgbClr val="FF0000"/>
                </a:solidFill>
              </a:rPr>
              <a:t>   </a:t>
            </a:r>
            <a:r>
              <a:rPr lang="ko-KR" altLang="en-US" sz="1400" b="1" dirty="0">
                <a:solidFill>
                  <a:srgbClr val="FF0000"/>
                </a:solidFill>
              </a:rPr>
              <a:t>최대 </a:t>
            </a:r>
            <a:r>
              <a:rPr lang="en-US" altLang="ko-KR" sz="1400" b="1" dirty="0">
                <a:solidFill>
                  <a:srgbClr val="FF0000"/>
                </a:solidFill>
              </a:rPr>
              <a:t>10.5</a:t>
            </a:r>
            <a:r>
              <a:rPr lang="ko-KR" altLang="en-US" sz="1400" b="1" dirty="0">
                <a:solidFill>
                  <a:srgbClr val="FF0000"/>
                </a:solidFill>
              </a:rPr>
              <a:t>만㎡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b="1" dirty="0"/>
              <a:t>상류시설용지</a:t>
            </a:r>
            <a:r>
              <a:rPr lang="en-US" altLang="ko-KR" sz="1400" b="1" dirty="0"/>
              <a:t>: </a:t>
            </a:r>
          </a:p>
          <a:p>
            <a:r>
              <a:rPr lang="en-US" altLang="ko-KR" sz="1400" b="1" dirty="0"/>
              <a:t>   = </a:t>
            </a:r>
            <a:r>
              <a:rPr lang="ko-KR" altLang="en-US" sz="1400" b="1" dirty="0"/>
              <a:t>최대 </a:t>
            </a:r>
            <a:r>
              <a:rPr lang="en-US" altLang="ko-KR" sz="1400" b="1" dirty="0"/>
              <a:t>2.52</a:t>
            </a:r>
            <a:r>
              <a:rPr lang="ko-KR" altLang="en-US" sz="1400" b="1" dirty="0"/>
              <a:t>만㎡</a:t>
            </a:r>
          </a:p>
        </p:txBody>
      </p:sp>
      <p:sp>
        <p:nvSpPr>
          <p:cNvPr id="31" name="직사각형 30"/>
          <p:cNvSpPr/>
          <p:nvPr/>
        </p:nvSpPr>
        <p:spPr bwMode="auto">
          <a:xfrm>
            <a:off x="6986085" y="3762665"/>
            <a:ext cx="1828668" cy="122413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/>
              <a:t>(15</a:t>
            </a:r>
            <a:r>
              <a:rPr lang="ko-KR" altLang="en-US" sz="1400" b="1" dirty="0"/>
              <a:t>만</a:t>
            </a:r>
            <a:r>
              <a:rPr lang="en-US" altLang="ko-KR" sz="1400" b="1" dirty="0"/>
              <a:t>-4.5</a:t>
            </a:r>
            <a:r>
              <a:rPr lang="ko-KR" altLang="en-US" sz="1400" b="1" dirty="0"/>
              <a:t>만</a:t>
            </a:r>
            <a:r>
              <a:rPr lang="en-US" altLang="ko-KR" sz="1400" b="1" dirty="0"/>
              <a:t>)*40%</a:t>
            </a:r>
            <a:br>
              <a:rPr lang="en-US" altLang="ko-KR" sz="1400" b="1" dirty="0"/>
            </a:br>
            <a:r>
              <a:rPr lang="en-US" altLang="ko-KR" sz="1400" b="1" dirty="0"/>
              <a:t>= 4.2</a:t>
            </a:r>
            <a:r>
              <a:rPr lang="ko-KR" altLang="en-US" sz="1400" b="1" dirty="0"/>
              <a:t>만㎡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6986085" y="5084209"/>
            <a:ext cx="1828668" cy="127074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r>
              <a:rPr lang="ko-KR" altLang="en-US" sz="1400" b="1" dirty="0"/>
              <a:t>최소 </a:t>
            </a:r>
            <a:r>
              <a:rPr lang="en-US" altLang="ko-KR" sz="1400" b="1" dirty="0"/>
              <a:t>30% </a:t>
            </a:r>
            <a:r>
              <a:rPr lang="ko-KR" altLang="en-US" sz="1400" b="1" dirty="0"/>
              <a:t>가정</a:t>
            </a:r>
            <a:r>
              <a:rPr lang="en-US" altLang="ko-KR" sz="1400" b="1" dirty="0"/>
              <a:t>:</a:t>
            </a:r>
          </a:p>
          <a:p>
            <a:r>
              <a:rPr lang="en-US" altLang="ko-KR" sz="1400" b="1" dirty="0"/>
              <a:t>15</a:t>
            </a:r>
            <a:r>
              <a:rPr lang="ko-KR" altLang="en-US" sz="1400" b="1" dirty="0"/>
              <a:t>만</a:t>
            </a:r>
            <a:r>
              <a:rPr lang="en-US" altLang="ko-KR" sz="1400" b="1" dirty="0"/>
              <a:t>*30%=4.5</a:t>
            </a:r>
            <a:r>
              <a:rPr lang="ko-KR" altLang="en-US" sz="1400" b="1" dirty="0"/>
              <a:t>만㎡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92971" y="1340768"/>
            <a:ext cx="2057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u="sng" dirty="0" smtClean="0">
                <a:solidFill>
                  <a:srgbClr val="FF0000"/>
                </a:solidFill>
              </a:rPr>
              <a:t>5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만㎡ 규모 개발 시</a:t>
            </a:r>
            <a:endParaRPr lang="ko-KR" altLang="en-US" sz="1400" b="1" u="sng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04048" y="1340768"/>
            <a:ext cx="1834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u="sng" dirty="0" smtClean="0">
                <a:solidFill>
                  <a:srgbClr val="FF0000"/>
                </a:solidFill>
              </a:rPr>
              <a:t>10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만㎡ 규모 개발 시</a:t>
            </a:r>
            <a:endParaRPr lang="ko-KR" altLang="en-US" sz="1400" b="1" u="sng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980303" y="1340768"/>
            <a:ext cx="1834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u="sng" dirty="0" smtClean="0">
                <a:solidFill>
                  <a:srgbClr val="FF0000"/>
                </a:solidFill>
              </a:rPr>
              <a:t>15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만㎡ 규모 개발 시</a:t>
            </a:r>
            <a:endParaRPr lang="ko-KR" altLang="en-US" sz="1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3900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761123" cy="864096"/>
          </a:xfrm>
        </p:spPr>
        <p:txBody>
          <a:bodyPr anchor="ctr"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사업계획서 작성 방향</a:t>
            </a:r>
            <a:endParaRPr lang="ko-KR" altLang="en-US" dirty="0"/>
          </a:p>
        </p:txBody>
      </p:sp>
      <p:sp>
        <p:nvSpPr>
          <p:cNvPr id="20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16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pic>
        <p:nvPicPr>
          <p:cNvPr id="11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48372" y="1472044"/>
            <a:ext cx="137586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7"/>
          <p:cNvSpPr>
            <a:spLocks noChangeArrowheads="1"/>
          </p:cNvSpPr>
          <p:nvPr/>
        </p:nvSpPr>
        <p:spPr bwMode="gray">
          <a:xfrm>
            <a:off x="928630" y="1357298"/>
            <a:ext cx="7929650" cy="70173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사업계획서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를 </a:t>
            </a:r>
            <a:r>
              <a:rPr lang="ko-KR" altLang="en-US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실수요자</a:t>
            </a:r>
            <a:r>
              <a:rPr lang="en-US" altLang="ko-KR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입주기업</a:t>
            </a:r>
            <a:r>
              <a:rPr lang="en-US" altLang="ko-KR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측면에서 작성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하고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증빙서류첨부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도시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교통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환경 분야 등은 중요 사안이 아니면 실수요 검증에서는 참고용으로만 활용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99742420"/>
              </p:ext>
            </p:extLst>
          </p:nvPr>
        </p:nvGraphicFramePr>
        <p:xfrm>
          <a:off x="899592" y="2132856"/>
          <a:ext cx="7488832" cy="3976067"/>
        </p:xfrm>
        <a:graphic>
          <a:graphicData uri="http://schemas.openxmlformats.org/drawingml/2006/table">
            <a:tbl>
              <a:tblPr/>
              <a:tblGrid>
                <a:gridCol w="7488832"/>
              </a:tblGrid>
              <a:tr h="39760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① 사업계획</a:t>
                      </a:r>
                      <a:r>
                        <a:rPr lang="en-US" altLang="ko-KR" sz="1600" b="0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600" b="0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물류수요 검증 부문</a:t>
                      </a:r>
                      <a:r>
                        <a:rPr lang="en-US" altLang="ko-KR" sz="1600" b="0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100" b="0" u="sng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   -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물류단지 규모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600" b="1" u="sng" dirty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물류단지 개발</a:t>
                      </a:r>
                      <a:r>
                        <a:rPr lang="en-US" altLang="ko-KR" sz="1600" b="1" u="sng" dirty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b="1" u="sng" dirty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운영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기존 물류단지와의 차별성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등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   -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물류단지의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입지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배치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600" b="1" u="sng" dirty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물류시설용지 </a:t>
                      </a:r>
                      <a:r>
                        <a:rPr lang="ko-KR" altLang="en-US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활용계획</a:t>
                      </a:r>
                      <a:r>
                        <a:rPr lang="en-US" altLang="ko-KR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실수요자</a:t>
                      </a:r>
                      <a:r>
                        <a:rPr lang="en-US" altLang="ko-KR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입주수요</a:t>
                      </a:r>
                      <a:r>
                        <a:rPr lang="en-US" altLang="ko-KR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등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② 사업시행자의 자금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계획</a:t>
                      </a:r>
                      <a:r>
                        <a:rPr lang="en-US" altLang="ko-KR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사업수행능력 검증 부문</a:t>
                      </a:r>
                      <a:r>
                        <a:rPr lang="en-US" altLang="ko-KR" sz="1600" b="1" u="sng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100" b="1" u="sng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   -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자금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자기자본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타인 자본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의 자금계획서 등</a:t>
                      </a:r>
                      <a:endParaRPr lang="ko-KR" altLang="en-US" sz="1100" dirty="0">
                        <a:solidFill>
                          <a:schemeClr val="tx1"/>
                        </a:solidFill>
                        <a:effectLst/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   -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물류단지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개발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운영 자금 조달 계획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등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③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증빙서류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사업시행자 및 사업 참여자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effectLst/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   -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사업 시행자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참여자 증빙 서류 작성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제출 방법 등</a:t>
                      </a:r>
                      <a:endParaRPr lang="ko-KR" altLang="en-US" sz="1100" dirty="0">
                        <a:solidFill>
                          <a:schemeClr val="tx1"/>
                        </a:solidFill>
                        <a:effectLst/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   -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미비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서류의 보완 방법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등</a:t>
                      </a:r>
                      <a:endParaRPr lang="ko-KR" altLang="en-US" sz="1100" dirty="0">
                        <a:solidFill>
                          <a:schemeClr val="tx1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326252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761123" cy="864096"/>
          </a:xfrm>
        </p:spPr>
        <p:txBody>
          <a:bodyPr anchor="ctr"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실수요 검증 제출요청 자료</a:t>
            </a:r>
            <a:endParaRPr lang="ko-KR" altLang="en-US" dirty="0"/>
          </a:p>
        </p:txBody>
      </p:sp>
      <p:sp>
        <p:nvSpPr>
          <p:cNvPr id="20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17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pic>
        <p:nvPicPr>
          <p:cNvPr id="1025" name="_x108687768" descr="EMB00001bac05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96751"/>
            <a:ext cx="5832316" cy="52649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897853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2"/>
          <p:cNvSpPr>
            <a:spLocks noGrp="1"/>
          </p:cNvSpPr>
          <p:nvPr>
            <p:ph type="ctrTitle"/>
          </p:nvPr>
        </p:nvSpPr>
        <p:spPr bwMode="gray">
          <a:xfrm>
            <a:off x="131357" y="116632"/>
            <a:ext cx="8761123" cy="864096"/>
          </a:xfrm>
        </p:spPr>
        <p:txBody>
          <a:bodyPr anchor="ctr"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물류단지 실수요자를 위한 중점 사항</a:t>
            </a:r>
            <a:endParaRPr lang="ko-KR" altLang="en-US" dirty="0"/>
          </a:p>
        </p:txBody>
      </p:sp>
      <p:sp>
        <p:nvSpPr>
          <p:cNvPr id="20" name="슬라이드 번호 개체 틀 2"/>
          <p:cNvSpPr txBox="1">
            <a:spLocks/>
          </p:cNvSpPr>
          <p:nvPr/>
        </p:nvSpPr>
        <p:spPr bwMode="gray">
          <a:xfrm>
            <a:off x="4076328" y="6461720"/>
            <a:ext cx="137700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800" kern="120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6446E2-661D-4EB7-9D9C-424D80DEA2CA}" type="slidenum">
              <a:rPr lang="ko-KR" altLang="en-US" sz="1400" smtClean="0">
                <a:solidFill>
                  <a:prstClr val="black"/>
                </a:solidFill>
              </a:rPr>
              <a:pPr/>
              <a:t>18</a:t>
            </a:fld>
            <a:endParaRPr lang="ko-KR" altLang="en-US" sz="1400" dirty="0">
              <a:solidFill>
                <a:prstClr val="black"/>
              </a:solidFill>
            </a:endParaRPr>
          </a:p>
        </p:txBody>
      </p:sp>
      <p:pic>
        <p:nvPicPr>
          <p:cNvPr id="11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48372" y="1472044"/>
            <a:ext cx="137586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7"/>
          <p:cNvSpPr>
            <a:spLocks noChangeArrowheads="1"/>
          </p:cNvSpPr>
          <p:nvPr/>
        </p:nvSpPr>
        <p:spPr bwMode="gray">
          <a:xfrm>
            <a:off x="901914" y="1358766"/>
            <a:ext cx="7669445" cy="499521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신청 대상자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0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물류창고</a:t>
            </a:r>
            <a:r>
              <a:rPr lang="en-US" altLang="ko-KR" sz="20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0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센터 등 물류시설 실수요자</a:t>
            </a:r>
            <a:endParaRPr lang="en-US" altLang="ko-KR" sz="20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사업시행자 </a:t>
            </a:r>
            <a:r>
              <a:rPr lang="en-US" altLang="ko-KR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= </a:t>
            </a:r>
            <a:r>
              <a:rPr lang="ko-KR" altLang="en-US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입주수요자 </a:t>
            </a:r>
            <a:r>
              <a:rPr lang="en-US" altLang="ko-KR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= </a:t>
            </a:r>
            <a:r>
              <a:rPr lang="ko-KR" altLang="en-US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창고 운영자 </a:t>
            </a:r>
            <a:r>
              <a:rPr lang="en-US" altLang="ko-KR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물류시설 실수요자</a:t>
            </a:r>
            <a:endParaRPr lang="en-US" altLang="ko-KR" sz="1400" b="1" dirty="0" smtClean="0">
              <a:solidFill>
                <a:schemeClr val="accent2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사업시행자 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=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입주수요자 ≠ 창고 운영자 </a:t>
            </a:r>
            <a:r>
              <a:rPr lang="en-US" altLang="ko-KR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창고 임대 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사업자 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유치수요 상세 검토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14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사업시행자 ≠ 입주수요자 </a:t>
            </a:r>
            <a:r>
              <a:rPr lang="ko-KR" altLang="en-US" sz="14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≠ 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창고운영자 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부동산 개발 사업자 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유치수요 상세 검토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신청규모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면적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):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실수요 면적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특히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en-US" altLang="ko-KR" sz="20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5~10</a:t>
            </a:r>
            <a:r>
              <a:rPr lang="ko-KR" altLang="en-US" sz="20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만㎡ 중소 규모 가능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기존 물류단지 신청 규모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: 16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만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~114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만㎡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평균 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45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만㎡ 수준으로 과다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14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물류단지 규모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면적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에 대해 법적 규제 없음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만㎡이하도 개발 가능</a:t>
            </a:r>
            <a:endParaRPr lang="en-US" altLang="ko-KR" b="1" dirty="0">
              <a:solidFill>
                <a:schemeClr val="accent2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신청절차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사업계획서 제출로 접수 완료</a:t>
            </a:r>
            <a:endParaRPr lang="en-US" altLang="ko-KR" b="1" dirty="0" smtClean="0">
              <a:solidFill>
                <a:schemeClr val="accent2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사업시행자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사업대상부지 관할 </a:t>
            </a:r>
            <a:r>
              <a:rPr lang="ko-KR" altLang="en-US" sz="1400" dirty="0" err="1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지자체에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사업계획서 제출 </a:t>
            </a:r>
            <a:r>
              <a:rPr lang="en-US" altLang="ko-KR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사전 협의</a:t>
            </a:r>
            <a:r>
              <a:rPr lang="en-US" altLang="ko-KR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규제 없음</a:t>
            </a:r>
            <a:r>
              <a:rPr lang="en-US" altLang="ko-KR" sz="14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(</a:t>
            </a:r>
            <a:r>
              <a:rPr lang="ko-KR" altLang="en-US" sz="1400" dirty="0" err="1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국토부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) 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실수요 검증 추진</a:t>
            </a:r>
            <a:endParaRPr lang="en-US" altLang="ko-KR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  <a:sym typeface="Wingdings" panose="05000000000000000000" pitchFamily="2" charset="2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1~2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개월 마다 정기적으로 실수요 검증을 위한 평가실시</a:t>
            </a:r>
            <a:endParaRPr lang="en-US" altLang="ko-KR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  <a:sym typeface="Wingdings" panose="05000000000000000000" pitchFamily="2" charset="2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보완해가며 여러 번 신청 가능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서류 작성이 덜되었어도 신청하는 것이 유리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  <a:sym typeface="Wingdings" panose="05000000000000000000" pitchFamily="2" charset="2"/>
              </a:rPr>
              <a:t>)</a:t>
            </a:r>
            <a:endParaRPr lang="en-US" altLang="ko-KR" sz="14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ko-KR" sz="14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48372" y="3178562"/>
            <a:ext cx="137586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버튼3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48372" y="4502323"/>
            <a:ext cx="137586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407209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 bwMode="gray">
          <a:xfrm>
            <a:off x="1043608" y="3573016"/>
            <a:ext cx="7416824" cy="720080"/>
          </a:xfrm>
        </p:spPr>
        <p:txBody>
          <a:bodyPr/>
          <a:lstStyle/>
          <a:p>
            <a:r>
              <a:rPr lang="ko-KR" altLang="en-US" sz="4400" dirty="0" smtClean="0">
                <a:solidFill>
                  <a:schemeClr val="tx2"/>
                </a:solidFill>
              </a:rPr>
              <a:t>감사합니다</a:t>
            </a:r>
            <a:r>
              <a:rPr lang="en-US" altLang="ko-KR" sz="4400" dirty="0" smtClean="0">
                <a:solidFill>
                  <a:schemeClr val="tx2"/>
                </a:solidFill>
              </a:rPr>
              <a:t>.</a:t>
            </a:r>
            <a:endParaRPr lang="ko-KR" altLang="en-US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4592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상단좁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0">
          <a:gsLst>
            <a:gs pos="0">
              <a:srgbClr val="99CCFF"/>
            </a:gs>
            <a:gs pos="100000">
              <a:srgbClr val="99CCFF">
                <a:gamma/>
                <a:shade val="36078"/>
                <a:invGamma/>
              </a:srgbClr>
            </a:gs>
          </a:gsLst>
          <a:path path="rect">
            <a:fillToRect r="100000" b="100000"/>
          </a:path>
        </a:gradFill>
        <a:ln>
          <a:noFill/>
        </a:ln>
        <a:effectLst/>
        <a:extLst>
          <a:ext uri="{91240B29-F687-4F45-9708-019B960494DF}">
            <a14:hiddenLine xmlns=""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anchor="ctr"/>
      <a:lstStyle>
        <a:defPPr algn="ctr">
          <a:defRPr sz="1400" dirty="0">
            <a:solidFill>
              <a:srgbClr val="FFFFFF"/>
            </a:solidFill>
            <a:latin typeface="HY견고딕" pitchFamily="18" charset="-127"/>
            <a:ea typeface="HY견고딕" pitchFamily="18" charset="-127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17904</TotalTime>
  <Words>1719</Words>
  <Application>Microsoft Office PowerPoint</Application>
  <PresentationFormat>화면 슬라이드 쇼(4:3)</PresentationFormat>
  <Paragraphs>272</Paragraphs>
  <Slides>20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상단좁은</vt:lpstr>
      <vt:lpstr>슬라이드 0</vt:lpstr>
      <vt:lpstr>목 차</vt:lpstr>
      <vt:lpstr>슬라이드 2</vt:lpstr>
      <vt:lpstr>1. 물류단지 총량제 제도 개요</vt:lpstr>
      <vt:lpstr>2. 물류단지 실수요 검증제도 도입(총량제 폐지)</vt:lpstr>
      <vt:lpstr>참고: 물류단지 실수요 검증 고시내용(2014.6.27 공포ㆍ시행)</vt:lpstr>
      <vt:lpstr>3. 실수요 검증제도 주요 내용</vt:lpstr>
      <vt:lpstr>4. 물류단지 개발 혜택</vt:lpstr>
      <vt:lpstr>슬라이드 8</vt:lpstr>
      <vt:lpstr>1. 물류단지  실수요 검증사항</vt:lpstr>
      <vt:lpstr>2. 물류단지 실수요 검증 평가항목</vt:lpstr>
      <vt:lpstr>3. 물류수요 평가 내용</vt:lpstr>
      <vt:lpstr>4. 물류수요와 사업수행능력 평가</vt:lpstr>
      <vt:lpstr>슬라이드 13</vt:lpstr>
      <vt:lpstr>1. 물류단지 세부 시설</vt:lpstr>
      <vt:lpstr>2. 물류단지 개발가능 시설규모</vt:lpstr>
      <vt:lpstr>3. 사업계획서 작성 방향</vt:lpstr>
      <vt:lpstr>4. 실수요 검증 제출요청 자료</vt:lpstr>
      <vt:lpstr>5. 물류단지 실수요자를 위한 중점 사항</vt:lpstr>
      <vt:lpstr>감사합니다.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Ezzys</dc:creator>
  <cp:lastModifiedBy>user</cp:lastModifiedBy>
  <cp:revision>863</cp:revision>
  <cp:lastPrinted>2015-02-02T06:20:43Z</cp:lastPrinted>
  <dcterms:created xsi:type="dcterms:W3CDTF">2012-08-29T02:08:33Z</dcterms:created>
  <dcterms:modified xsi:type="dcterms:W3CDTF">2015-02-04T06:32:16Z</dcterms:modified>
</cp:coreProperties>
</file>