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"/>
  </p:notesMasterIdLst>
  <p:sldIdLst>
    <p:sldId id="256" r:id="rId2"/>
  </p:sldIdLst>
  <p:sldSz cx="10799763" cy="50399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5EF"/>
    <a:srgbClr val="EEDEEE"/>
    <a:srgbClr val="FFCCFF"/>
    <a:srgbClr val="F2E2F2"/>
    <a:srgbClr val="F0BEF0"/>
    <a:srgbClr val="E1F2CE"/>
    <a:srgbClr val="92D050"/>
    <a:srgbClr val="EAE400"/>
    <a:srgbClr val="FFFF71"/>
    <a:srgbClr val="A2D6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96391" autoAdjust="0"/>
  </p:normalViewPr>
  <p:slideViewPr>
    <p:cSldViewPr snapToGrid="0">
      <p:cViewPr>
        <p:scale>
          <a:sx n="66" d="100"/>
          <a:sy n="66" d="100"/>
        </p:scale>
        <p:origin x="1710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A3C89-DDE6-4FFE-B6A0-EE73FC959132}" type="datetimeFigureOut">
              <a:rPr lang="ko-KR" altLang="en-US" smtClean="0"/>
              <a:t>2025-06-30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98800" y="1143000"/>
            <a:ext cx="660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2BE52D-450B-4FC9-8C97-1748012AC5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4720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098800" y="1143000"/>
            <a:ext cx="660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BE52D-450B-4FC9-8C97-1748012AC57B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5002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8248329"/>
            <a:ext cx="9179799" cy="17546649"/>
          </a:xfrm>
        </p:spPr>
        <p:txBody>
          <a:bodyPr anchor="b"/>
          <a:lstStyle>
            <a:lvl1pPr algn="ctr">
              <a:defRPr sz="7087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26471644"/>
            <a:ext cx="8099822" cy="12168318"/>
          </a:xfrm>
        </p:spPr>
        <p:txBody>
          <a:bodyPr/>
          <a:lstStyle>
            <a:lvl1pPr marL="0" indent="0" algn="ctr">
              <a:buNone/>
              <a:defRPr sz="2835"/>
            </a:lvl1pPr>
            <a:lvl2pPr marL="539999" indent="0" algn="ctr">
              <a:buNone/>
              <a:defRPr sz="2362"/>
            </a:lvl2pPr>
            <a:lvl3pPr marL="1079998" indent="0" algn="ctr">
              <a:buNone/>
              <a:defRPr sz="2126"/>
            </a:lvl3pPr>
            <a:lvl4pPr marL="1619997" indent="0" algn="ctr">
              <a:buNone/>
              <a:defRPr sz="1890"/>
            </a:lvl4pPr>
            <a:lvl5pPr marL="2159996" indent="0" algn="ctr">
              <a:buNone/>
              <a:defRPr sz="1890"/>
            </a:lvl5pPr>
            <a:lvl6pPr marL="2699995" indent="0" algn="ctr">
              <a:buNone/>
              <a:defRPr sz="1890"/>
            </a:lvl6pPr>
            <a:lvl7pPr marL="3239994" indent="0" algn="ctr">
              <a:buNone/>
              <a:defRPr sz="1890"/>
            </a:lvl7pPr>
            <a:lvl8pPr marL="3779992" indent="0" algn="ctr">
              <a:buNone/>
              <a:defRPr sz="1890"/>
            </a:lvl8pPr>
            <a:lvl9pPr marL="4319991" indent="0" algn="ctr">
              <a:buNone/>
              <a:defRPr sz="189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BC11E-E1F8-4B1B-AE95-00C08D2C1F43}" type="datetimeFigureOut">
              <a:rPr lang="ko-KR" altLang="en-US" smtClean="0"/>
              <a:t>2025-06-30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30036-CF5B-451E-9632-6B0847B41F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20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BC11E-E1F8-4B1B-AE95-00C08D2C1F43}" type="datetimeFigureOut">
              <a:rPr lang="ko-KR" altLang="en-US" smtClean="0"/>
              <a:t>2025-06-30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30036-CF5B-451E-9632-6B0847B41F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2863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12565002"/>
            <a:ext cx="9314796" cy="20964976"/>
          </a:xfrm>
        </p:spPr>
        <p:txBody>
          <a:bodyPr anchor="b"/>
          <a:lstStyle>
            <a:lvl1pPr>
              <a:defRPr sz="7087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33728315"/>
            <a:ext cx="9314796" cy="11024985"/>
          </a:xfrm>
        </p:spPr>
        <p:txBody>
          <a:bodyPr/>
          <a:lstStyle>
            <a:lvl1pPr marL="0" indent="0">
              <a:buNone/>
              <a:defRPr sz="2835">
                <a:solidFill>
                  <a:schemeClr val="tx1"/>
                </a:solidFill>
              </a:defRPr>
            </a:lvl1pPr>
            <a:lvl2pPr marL="539999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2pPr>
            <a:lvl3pPr marL="1079998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3pPr>
            <a:lvl4pPr marL="161999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5999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69999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39994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79992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19991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BC11E-E1F8-4B1B-AE95-00C08D2C1F43}" type="datetimeFigureOut">
              <a:rPr lang="ko-KR" altLang="en-US" smtClean="0"/>
              <a:t>2025-06-30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30036-CF5B-451E-9632-6B0847B41F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9892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13416653"/>
            <a:ext cx="4589899" cy="3197830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13416653"/>
            <a:ext cx="4589899" cy="3197830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BC11E-E1F8-4B1B-AE95-00C08D2C1F43}" type="datetimeFigureOut">
              <a:rPr lang="ko-KR" altLang="en-US" smtClean="0"/>
              <a:t>2025-06-30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30036-CF5B-451E-9632-6B0847B41F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5186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2683342"/>
            <a:ext cx="9314796" cy="974166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12354992"/>
            <a:ext cx="4568805" cy="6054990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18409982"/>
            <a:ext cx="4568805" cy="2707831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12354992"/>
            <a:ext cx="4591306" cy="6054990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18409982"/>
            <a:ext cx="4591306" cy="2707831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BC11E-E1F8-4B1B-AE95-00C08D2C1F43}" type="datetimeFigureOut">
              <a:rPr lang="ko-KR" altLang="en-US" smtClean="0"/>
              <a:t>2025-06-30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30036-CF5B-451E-9632-6B0847B41F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8024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BC11E-E1F8-4B1B-AE95-00C08D2C1F43}" type="datetimeFigureOut">
              <a:rPr lang="ko-KR" altLang="en-US" smtClean="0"/>
              <a:t>2025-06-30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30036-CF5B-451E-9632-6B0847B41F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8302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BC11E-E1F8-4B1B-AE95-00C08D2C1F43}" type="datetimeFigureOut">
              <a:rPr lang="ko-KR" altLang="en-US" smtClean="0"/>
              <a:t>2025-06-30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30036-CF5B-451E-9632-6B0847B41F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2670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3359997"/>
            <a:ext cx="3483205" cy="11759988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7256671"/>
            <a:ext cx="5467380" cy="35816631"/>
          </a:xfrm>
        </p:spPr>
        <p:txBody>
          <a:bodyPr/>
          <a:lstStyle>
            <a:lvl1pPr>
              <a:defRPr sz="3780"/>
            </a:lvl1pPr>
            <a:lvl2pPr>
              <a:defRPr sz="3307"/>
            </a:lvl2pPr>
            <a:lvl3pPr>
              <a:defRPr sz="2835"/>
            </a:lvl3pPr>
            <a:lvl4pPr>
              <a:defRPr sz="2362"/>
            </a:lvl4pPr>
            <a:lvl5pPr>
              <a:defRPr sz="2362"/>
            </a:lvl5pPr>
            <a:lvl6pPr>
              <a:defRPr sz="2362"/>
            </a:lvl6pPr>
            <a:lvl7pPr>
              <a:defRPr sz="2362"/>
            </a:lvl7pPr>
            <a:lvl8pPr>
              <a:defRPr sz="2362"/>
            </a:lvl8pPr>
            <a:lvl9pPr>
              <a:defRPr sz="2362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15119985"/>
            <a:ext cx="3483205" cy="2801164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BC11E-E1F8-4B1B-AE95-00C08D2C1F43}" type="datetimeFigureOut">
              <a:rPr lang="ko-KR" altLang="en-US" smtClean="0"/>
              <a:t>2025-06-30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30036-CF5B-451E-9632-6B0847B41F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7142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3359997"/>
            <a:ext cx="3483205" cy="11759988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7256671"/>
            <a:ext cx="5467380" cy="35816631"/>
          </a:xfrm>
        </p:spPr>
        <p:txBody>
          <a:bodyPr anchor="t"/>
          <a:lstStyle>
            <a:lvl1pPr marL="0" indent="0">
              <a:buNone/>
              <a:defRPr sz="3780"/>
            </a:lvl1pPr>
            <a:lvl2pPr marL="539999" indent="0">
              <a:buNone/>
              <a:defRPr sz="3307"/>
            </a:lvl2pPr>
            <a:lvl3pPr marL="1079998" indent="0">
              <a:buNone/>
              <a:defRPr sz="2835"/>
            </a:lvl3pPr>
            <a:lvl4pPr marL="1619997" indent="0">
              <a:buNone/>
              <a:defRPr sz="2362"/>
            </a:lvl4pPr>
            <a:lvl5pPr marL="2159996" indent="0">
              <a:buNone/>
              <a:defRPr sz="2362"/>
            </a:lvl5pPr>
            <a:lvl6pPr marL="2699995" indent="0">
              <a:buNone/>
              <a:defRPr sz="2362"/>
            </a:lvl6pPr>
            <a:lvl7pPr marL="3239994" indent="0">
              <a:buNone/>
              <a:defRPr sz="2362"/>
            </a:lvl7pPr>
            <a:lvl8pPr marL="3779992" indent="0">
              <a:buNone/>
              <a:defRPr sz="2362"/>
            </a:lvl8pPr>
            <a:lvl9pPr marL="4319991" indent="0">
              <a:buNone/>
              <a:defRPr sz="2362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15119985"/>
            <a:ext cx="3483205" cy="2801164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BC11E-E1F8-4B1B-AE95-00C08D2C1F43}" type="datetimeFigureOut">
              <a:rPr lang="ko-KR" altLang="en-US" smtClean="0"/>
              <a:t>2025-06-30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30036-CF5B-451E-9632-6B0847B41F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2151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BC11E-E1F8-4B1B-AE95-00C08D2C1F43}" type="datetimeFigureOut">
              <a:rPr lang="ko-KR" altLang="en-US" smtClean="0"/>
              <a:t>2025-06-30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30036-CF5B-451E-9632-6B0847B41F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7690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2683331"/>
            <a:ext cx="2328699" cy="4271162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2683331"/>
            <a:ext cx="6851100" cy="4271162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BC11E-E1F8-4B1B-AE95-00C08D2C1F43}" type="datetimeFigureOut">
              <a:rPr lang="ko-KR" altLang="en-US" smtClean="0"/>
              <a:t>2025-06-30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30036-CF5B-451E-9632-6B0847B41F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6597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2683342"/>
            <a:ext cx="9314796" cy="9741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13416653"/>
            <a:ext cx="9314796" cy="319783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46713298"/>
            <a:ext cx="2429947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BC11E-E1F8-4B1B-AE95-00C08D2C1F43}" type="datetimeFigureOut">
              <a:rPr lang="ko-KR" altLang="en-US" smtClean="0"/>
              <a:t>2025-06-30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46713298"/>
            <a:ext cx="3644920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46713298"/>
            <a:ext cx="2429947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30036-CF5B-451E-9632-6B0847B41F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882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1079998" rtl="0" eaLnBrk="1" latinLnBrk="1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1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1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1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1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1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1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1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1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1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1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1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1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1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1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1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1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1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1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172865"/>
              </p:ext>
            </p:extLst>
          </p:nvPr>
        </p:nvGraphicFramePr>
        <p:xfrm>
          <a:off x="-1" y="0"/>
          <a:ext cx="10799763" cy="50399950"/>
        </p:xfrm>
        <a:graphic>
          <a:graphicData uri="http://schemas.openxmlformats.org/drawingml/2006/table">
            <a:tbl>
              <a:tblPr/>
              <a:tblGrid>
                <a:gridCol w="10799763">
                  <a:extLst>
                    <a:ext uri="{9D8B030D-6E8A-4147-A177-3AD203B41FA5}">
                      <a16:colId xmlns:a16="http://schemas.microsoft.com/office/drawing/2014/main" val="3710449299"/>
                    </a:ext>
                  </a:extLst>
                </a:gridCol>
              </a:tblGrid>
              <a:tr h="5039995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7617" marR="67617" marT="18695" marB="186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87796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1911" y="552633"/>
            <a:ext cx="10004243" cy="129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920" b="1" dirty="0">
                <a:solidFill>
                  <a:srgbClr val="203214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토토와 </a:t>
            </a:r>
            <a:r>
              <a:rPr lang="ko-KR" altLang="en-US" sz="3920" b="1" dirty="0" err="1">
                <a:solidFill>
                  <a:srgbClr val="203214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통통이가</a:t>
            </a:r>
            <a:r>
              <a:rPr lang="ko-KR" altLang="en-US" sz="3920" b="1" dirty="0">
                <a:solidFill>
                  <a:srgbClr val="203214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알려주는 </a:t>
            </a:r>
            <a:endParaRPr lang="en-US" altLang="ko-KR" sz="3920" b="1" dirty="0">
              <a:solidFill>
                <a:srgbClr val="203214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3920" b="1" dirty="0">
                <a:solidFill>
                  <a:srgbClr val="203214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개인정보 처리방침</a:t>
            </a:r>
            <a:r>
              <a:rPr lang="en-US" altLang="ko-KR" sz="3920" b="1" dirty="0">
                <a:solidFill>
                  <a:srgbClr val="203214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(EASY </a:t>
            </a:r>
            <a:r>
              <a:rPr lang="ko-KR" altLang="en-US" sz="3920" b="1" dirty="0">
                <a:solidFill>
                  <a:srgbClr val="203214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버전</a:t>
            </a:r>
            <a:r>
              <a:rPr lang="en-US" altLang="ko-KR" sz="3920" b="1" dirty="0">
                <a:solidFill>
                  <a:srgbClr val="203214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3920" b="1" dirty="0">
              <a:solidFill>
                <a:srgbClr val="203214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94" y="248784"/>
            <a:ext cx="1817667" cy="1980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100" y="248432"/>
            <a:ext cx="1788321" cy="1954354"/>
          </a:xfrm>
          <a:prstGeom prst="rect">
            <a:avLst/>
          </a:prstGeom>
        </p:spPr>
      </p:pic>
      <p:pic>
        <p:nvPicPr>
          <p:cNvPr id="64" name="Picture 1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30072" y="6806816"/>
            <a:ext cx="1511935" cy="172796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1" name="모서리가 둥근 사각형 설명선 10"/>
          <p:cNvSpPr/>
          <p:nvPr/>
        </p:nvSpPr>
        <p:spPr>
          <a:xfrm>
            <a:off x="721546" y="3358867"/>
            <a:ext cx="9356666" cy="3276600"/>
          </a:xfrm>
          <a:prstGeom prst="wedgeRoundRectCallout">
            <a:avLst>
              <a:gd name="adj1" fmla="val -39815"/>
              <a:gd name="adj2" fmla="val 68141"/>
              <a:gd name="adj3" fmla="val 16667"/>
            </a:avLst>
          </a:prstGeom>
          <a:solidFill>
            <a:srgbClr val="92D050"/>
          </a:solidFill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99799" y="3710207"/>
            <a:ext cx="8600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/>
              <a:t>국토교통부는 개인정보를 </a:t>
            </a: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①</a:t>
            </a:r>
            <a:r>
              <a:rPr lang="ko-KR" altLang="en-US" sz="2400" b="1" dirty="0"/>
              <a:t>수집 </a:t>
            </a:r>
            <a:r>
              <a:rPr lang="en-US" altLang="ko-KR" sz="2400" b="1" dirty="0"/>
              <a:t>&gt; </a:t>
            </a:r>
            <a:r>
              <a:rPr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②</a:t>
            </a:r>
            <a:r>
              <a:rPr lang="ko-KR" altLang="en-US" sz="2400" b="1" dirty="0"/>
              <a:t>이용 </a:t>
            </a:r>
            <a:r>
              <a:rPr lang="en-US" altLang="ko-KR" sz="2400" b="1" dirty="0"/>
              <a:t>&gt; </a:t>
            </a:r>
            <a:r>
              <a:rPr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③</a:t>
            </a:r>
            <a:r>
              <a:rPr lang="ko-KR" altLang="en-US" sz="2400" b="1" dirty="0"/>
              <a:t>제공 </a:t>
            </a:r>
            <a:r>
              <a:rPr lang="en-US" altLang="ko-KR" sz="2400" b="1" dirty="0"/>
              <a:t>&gt; </a:t>
            </a: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④</a:t>
            </a:r>
            <a:r>
              <a:rPr lang="ko-KR" altLang="en-US" sz="2400" b="1" dirty="0" smtClean="0"/>
              <a:t>파기</a:t>
            </a:r>
            <a:r>
              <a:rPr lang="ko-KR" altLang="en-US" sz="2400" dirty="0" smtClean="0"/>
              <a:t> </a:t>
            </a:r>
            <a:r>
              <a:rPr lang="en-US" altLang="ko-KR" sz="2400" dirty="0"/>
              <a:t>4</a:t>
            </a:r>
            <a:r>
              <a:rPr lang="ko-KR" altLang="en-US" sz="2400" dirty="0"/>
              <a:t>단계로 관리해</a:t>
            </a:r>
            <a:r>
              <a:rPr lang="en-US" altLang="ko-KR" sz="2400" dirty="0"/>
              <a:t>!</a:t>
            </a:r>
            <a:endParaRPr lang="ko-KR" altLang="en-US" sz="2400" dirty="0"/>
          </a:p>
        </p:txBody>
      </p:sp>
      <p:sp>
        <p:nvSpPr>
          <p:cNvPr id="14" name="직사각형 13"/>
          <p:cNvSpPr/>
          <p:nvPr/>
        </p:nvSpPr>
        <p:spPr>
          <a:xfrm>
            <a:off x="1396999" y="4733642"/>
            <a:ext cx="1270000" cy="1035050"/>
          </a:xfrm>
          <a:prstGeom prst="rect">
            <a:avLst/>
          </a:prstGeom>
          <a:solidFill>
            <a:srgbClr val="E1F2CE"/>
          </a:solidFill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615265" y="4723229"/>
            <a:ext cx="1270000" cy="1035050"/>
          </a:xfrm>
          <a:prstGeom prst="rect">
            <a:avLst/>
          </a:prstGeom>
          <a:solidFill>
            <a:srgbClr val="E1F2CE"/>
          </a:solidFill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5833531" y="4733642"/>
            <a:ext cx="1270000" cy="1035050"/>
          </a:xfrm>
          <a:prstGeom prst="rect">
            <a:avLst/>
          </a:prstGeom>
          <a:solidFill>
            <a:srgbClr val="E1F2CE"/>
          </a:solidFill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9" name="직사각형 78"/>
          <p:cNvSpPr/>
          <p:nvPr/>
        </p:nvSpPr>
        <p:spPr>
          <a:xfrm>
            <a:off x="8051799" y="4704479"/>
            <a:ext cx="1270000" cy="1035050"/>
          </a:xfrm>
          <a:prstGeom prst="rect">
            <a:avLst/>
          </a:prstGeom>
          <a:solidFill>
            <a:srgbClr val="E1F2CE"/>
          </a:solidFill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오른쪽 화살표 14"/>
          <p:cNvSpPr/>
          <p:nvPr/>
        </p:nvSpPr>
        <p:spPr>
          <a:xfrm>
            <a:off x="2842682" y="5035267"/>
            <a:ext cx="596900" cy="431800"/>
          </a:xfrm>
          <a:prstGeom prst="rightArrow">
            <a:avLst/>
          </a:prstGeom>
          <a:solidFill>
            <a:srgbClr val="E1F2CE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0" name="오른쪽 화살표 79"/>
          <p:cNvSpPr/>
          <p:nvPr/>
        </p:nvSpPr>
        <p:spPr>
          <a:xfrm>
            <a:off x="5060948" y="5035267"/>
            <a:ext cx="596900" cy="431800"/>
          </a:xfrm>
          <a:prstGeom prst="rightArrow">
            <a:avLst/>
          </a:prstGeom>
          <a:solidFill>
            <a:srgbClr val="E1F2CE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1" name="오른쪽 화살표 80"/>
          <p:cNvSpPr/>
          <p:nvPr/>
        </p:nvSpPr>
        <p:spPr>
          <a:xfrm>
            <a:off x="7279214" y="5035267"/>
            <a:ext cx="596900" cy="431800"/>
          </a:xfrm>
          <a:prstGeom prst="rightArrow">
            <a:avLst/>
          </a:prstGeom>
          <a:solidFill>
            <a:srgbClr val="E1F2CE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587499" y="5867074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수집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814233" y="5867074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이용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040965" y="5867074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제공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267699" y="5867074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파기</a:t>
            </a:r>
            <a:endParaRPr lang="ko-KR" altLang="en-US" dirty="0"/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236" y="8465220"/>
            <a:ext cx="1499496" cy="1728000"/>
          </a:xfrm>
          <a:prstGeom prst="rect">
            <a:avLst/>
          </a:prstGeom>
        </p:spPr>
      </p:pic>
      <p:sp>
        <p:nvSpPr>
          <p:cNvPr id="21" name="모서리가 둥근 사각형 설명선 20"/>
          <p:cNvSpPr/>
          <p:nvPr/>
        </p:nvSpPr>
        <p:spPr>
          <a:xfrm flipH="1">
            <a:off x="3170766" y="7637176"/>
            <a:ext cx="6495263" cy="656697"/>
          </a:xfrm>
          <a:prstGeom prst="wedgeRoundRectCallout">
            <a:avLst>
              <a:gd name="adj1" fmla="val -37185"/>
              <a:gd name="adj2" fmla="val 83557"/>
              <a:gd name="adj3" fmla="val 16667"/>
            </a:avLst>
          </a:prstGeom>
          <a:solidFill>
            <a:srgbClr val="FFFF71"/>
          </a:solidFill>
          <a:ln w="31750">
            <a:solidFill>
              <a:srgbClr val="EAE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3406554" y="7734691"/>
            <a:ext cx="6023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/>
              <a:t>개인정보가 뭐야</a:t>
            </a:r>
            <a:r>
              <a:rPr lang="en-US" altLang="ko-KR" sz="2400" dirty="0"/>
              <a:t>? </a:t>
            </a:r>
            <a:r>
              <a:rPr lang="ko-KR" altLang="en-US" sz="2400" dirty="0"/>
              <a:t>어떻게 </a:t>
            </a: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①</a:t>
            </a:r>
            <a:r>
              <a:rPr lang="ko-KR" altLang="en-US" sz="2400" b="1" dirty="0"/>
              <a:t>수집</a:t>
            </a:r>
            <a:r>
              <a:rPr lang="ko-KR" altLang="en-US" sz="2400" dirty="0"/>
              <a:t>하는데</a:t>
            </a:r>
            <a:r>
              <a:rPr lang="en-US" altLang="ko-KR" sz="2400" dirty="0"/>
              <a:t>?</a:t>
            </a:r>
            <a:endParaRPr lang="ko-KR" altLang="en-US" sz="2400" dirty="0"/>
          </a:p>
        </p:txBody>
      </p:sp>
      <p:sp>
        <p:nvSpPr>
          <p:cNvPr id="35" name="Rectangle 2"/>
          <p:cNvSpPr>
            <a:spLocks noChangeArrowheads="1"/>
          </p:cNvSpPr>
          <p:nvPr/>
        </p:nvSpPr>
        <p:spPr bwMode="auto">
          <a:xfrm>
            <a:off x="1742007" y="163898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695450" y="1864929"/>
            <a:ext cx="7451396" cy="9985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8" indent="-171458" algn="just" fontAlgn="base" latinLnBrk="1">
              <a:buFontTx/>
              <a:buChar char="-"/>
            </a:pPr>
            <a:r>
              <a:rPr lang="ko-KR" altLang="en-US" sz="1400" b="1" kern="0" spc="-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국토교통부</a:t>
            </a:r>
            <a:r>
              <a:rPr lang="ko-KR" altLang="en-US" sz="1400" b="1" kern="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 개인정보 처리방침 </a:t>
            </a:r>
            <a:r>
              <a:rPr lang="en-US" altLang="ko-KR" sz="1400" b="1" kern="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EASY </a:t>
            </a:r>
            <a:r>
              <a:rPr lang="ko-KR" altLang="en-US" sz="1400" b="1" kern="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버전은 개인정보 처리방침에서 안내하고 있는 내용을</a:t>
            </a:r>
            <a:endParaRPr lang="en-US" altLang="ko-KR" sz="1400" b="1" kern="0" spc="-2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</a:endParaRPr>
          </a:p>
          <a:p>
            <a:pPr algn="just" fontAlgn="base" latinLnBrk="1"/>
            <a:r>
              <a:rPr lang="ko-KR" altLang="en-US" sz="1400" b="1" kern="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   이해하기 쉽게 주요 내용을 요약하여 제공합니다</a:t>
            </a:r>
            <a:r>
              <a:rPr lang="en-US" altLang="ko-KR" sz="1400" b="1" kern="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.</a:t>
            </a:r>
            <a:endParaRPr lang="ko-KR" altLang="en-US" sz="1400" kern="0" dirty="0">
              <a:solidFill>
                <a:schemeClr val="tx1">
                  <a:lumMod val="65000"/>
                  <a:lumOff val="35000"/>
                </a:schemeClr>
              </a:solidFill>
              <a:latin typeface="한양신명조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sz="12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    ※ </a:t>
            </a:r>
            <a:r>
              <a:rPr lang="ko-KR" altLang="en-US" sz="12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상세한 내용은 </a:t>
            </a:r>
            <a:r>
              <a:rPr lang="ko-KR" altLang="en-US" sz="1200" b="1" i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‘</a:t>
            </a:r>
            <a:r>
              <a:rPr lang="ko-KR" altLang="en-US" sz="1200" b="1" i="1" u="sng" kern="0" dirty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000000"/>
                  </a:solidFill>
                </a:uFill>
                <a:latin typeface="맑은 고딕" panose="020B0503020000020004" pitchFamily="50" charset="-127"/>
              </a:rPr>
              <a:t>개인정보 처리방침</a:t>
            </a:r>
            <a:r>
              <a:rPr lang="ko-KR" altLang="en-US" sz="1200" b="1" i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’ </a:t>
            </a:r>
            <a:r>
              <a:rPr lang="ko-KR" altLang="en-US" sz="12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을 통해 확인 가능합니다</a:t>
            </a:r>
            <a:r>
              <a:rPr lang="en-US" altLang="ko-KR" sz="12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.</a:t>
            </a:r>
            <a:endParaRPr lang="ko-KR" altLang="en-US" sz="1200" kern="0" dirty="0">
              <a:solidFill>
                <a:schemeClr val="tx1">
                  <a:lumMod val="65000"/>
                  <a:lumOff val="35000"/>
                </a:schemeClr>
              </a:solidFill>
              <a:latin typeface="한양신명조"/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999" y="4837167"/>
            <a:ext cx="828000" cy="828000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265" y="4754754"/>
            <a:ext cx="972000" cy="972000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531" y="4819167"/>
            <a:ext cx="864000" cy="864000"/>
          </a:xfrm>
          <a:prstGeom prst="rect">
            <a:avLst/>
          </a:prstGeom>
        </p:spPr>
      </p:pic>
      <p:pic>
        <p:nvPicPr>
          <p:cNvPr id="43" name="그림 4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799" y="4808004"/>
            <a:ext cx="828000" cy="828000"/>
          </a:xfrm>
          <a:prstGeom prst="rect">
            <a:avLst/>
          </a:prstGeom>
        </p:spPr>
      </p:pic>
      <p:sp>
        <p:nvSpPr>
          <p:cNvPr id="104" name="모서리가 둥근 사각형 설명선 103"/>
          <p:cNvSpPr/>
          <p:nvPr/>
        </p:nvSpPr>
        <p:spPr>
          <a:xfrm>
            <a:off x="742600" y="12195395"/>
            <a:ext cx="9356666" cy="2415700"/>
          </a:xfrm>
          <a:prstGeom prst="wedgeRoundRectCallout">
            <a:avLst>
              <a:gd name="adj1" fmla="val -39815"/>
              <a:gd name="adj2" fmla="val 68141"/>
              <a:gd name="adj3" fmla="val 16667"/>
            </a:avLst>
          </a:prstGeom>
          <a:solidFill>
            <a:srgbClr val="92D050"/>
          </a:solidFill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5" name="TextBox 104"/>
          <p:cNvSpPr txBox="1"/>
          <p:nvPr/>
        </p:nvSpPr>
        <p:spPr>
          <a:xfrm>
            <a:off x="971878" y="12465848"/>
            <a:ext cx="91262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/>
              <a:t>모든 국민에게 </a:t>
            </a:r>
            <a:r>
              <a:rPr lang="ko-KR" altLang="en-US" sz="2400" dirty="0"/>
              <a:t>자동차</a:t>
            </a:r>
            <a:r>
              <a:rPr lang="en-US" altLang="ko-KR" sz="2400" dirty="0"/>
              <a:t>, </a:t>
            </a:r>
            <a:r>
              <a:rPr lang="ko-KR" altLang="en-US" sz="2400" dirty="0"/>
              <a:t>철도</a:t>
            </a:r>
            <a:r>
              <a:rPr lang="en-US" altLang="ko-KR" sz="2400" dirty="0"/>
              <a:t>, </a:t>
            </a:r>
            <a:r>
              <a:rPr lang="ko-KR" altLang="en-US" sz="2400" dirty="0"/>
              <a:t>비행기처럼 교통에 관련한 서비스나 건물</a:t>
            </a:r>
            <a:r>
              <a:rPr lang="en-US" altLang="ko-KR" sz="2400" dirty="0"/>
              <a:t>, </a:t>
            </a:r>
            <a:r>
              <a:rPr lang="ko-KR" altLang="en-US" sz="2400" dirty="0"/>
              <a:t>땅 같은 부동산 </a:t>
            </a:r>
            <a:r>
              <a:rPr lang="ko-KR" altLang="en-US" sz="2400" dirty="0" smtClean="0"/>
              <a:t>관련 서비스 등을 제공하려고 개인정보를 수집하는데 </a:t>
            </a:r>
            <a:r>
              <a:rPr lang="ko-KR" altLang="en-US" sz="2400" dirty="0"/>
              <a:t>정말 </a:t>
            </a:r>
            <a:r>
              <a:rPr lang="ko-KR" altLang="en-US" sz="2400" b="1" dirty="0"/>
              <a:t>최소한</a:t>
            </a:r>
            <a:r>
              <a:rPr lang="ko-KR" altLang="en-US" sz="2400" dirty="0"/>
              <a:t>으로 수집하고 있어</a:t>
            </a:r>
            <a:r>
              <a:rPr lang="en-US" altLang="ko-KR" sz="2400" dirty="0" smtClean="0"/>
              <a:t>!</a:t>
            </a:r>
            <a:endParaRPr lang="ko-KR" altLang="en-US" sz="2400" dirty="0"/>
          </a:p>
        </p:txBody>
      </p:sp>
      <p:sp>
        <p:nvSpPr>
          <p:cNvPr id="44" name="모서리가 둥근 직사각형 43"/>
          <p:cNvSpPr/>
          <p:nvPr/>
        </p:nvSpPr>
        <p:spPr>
          <a:xfrm>
            <a:off x="721546" y="10799182"/>
            <a:ext cx="9356666" cy="1281147"/>
          </a:xfrm>
          <a:prstGeom prst="roundRect">
            <a:avLst/>
          </a:prstGeom>
          <a:solidFill>
            <a:srgbClr val="92D050"/>
          </a:solidFill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6" name="TextBox 105"/>
          <p:cNvSpPr txBox="1"/>
          <p:nvPr/>
        </p:nvSpPr>
        <p:spPr>
          <a:xfrm>
            <a:off x="965029" y="11035094"/>
            <a:ext cx="89328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개인정보</a:t>
            </a:r>
            <a:r>
              <a:rPr lang="ko-KR" altLang="en-US" sz="2400" dirty="0"/>
              <a:t>는</a:t>
            </a:r>
            <a:r>
              <a:rPr lang="ko-KR" altLang="en-US" sz="2400" dirty="0" smtClean="0"/>
              <a:t>  </a:t>
            </a:r>
            <a:r>
              <a:rPr lang="ko-KR" altLang="en-US" sz="2400" dirty="0"/>
              <a:t>이름</a:t>
            </a:r>
            <a:r>
              <a:rPr lang="en-US" altLang="ko-KR" sz="2400" dirty="0"/>
              <a:t>, </a:t>
            </a:r>
            <a:r>
              <a:rPr lang="ko-KR" altLang="en-US" sz="2400" dirty="0"/>
              <a:t>주소</a:t>
            </a:r>
            <a:r>
              <a:rPr lang="en-US" altLang="ko-KR" sz="2400" dirty="0"/>
              <a:t>,</a:t>
            </a:r>
            <a:r>
              <a:rPr lang="ko-KR" altLang="en-US" sz="2400" dirty="0"/>
              <a:t> </a:t>
            </a:r>
            <a:r>
              <a:rPr lang="ko-KR" altLang="en-US" sz="2400" dirty="0" smtClean="0"/>
              <a:t>휴대폰 번호처럼 </a:t>
            </a:r>
            <a:r>
              <a:rPr lang="ko-KR" altLang="en-US" sz="2400" b="1" dirty="0"/>
              <a:t>나에 대한 정보</a:t>
            </a:r>
            <a:r>
              <a:rPr lang="ko-KR" altLang="en-US" sz="2400" dirty="0"/>
              <a:t>를 </a:t>
            </a:r>
            <a:r>
              <a:rPr lang="ko-KR" altLang="en-US" sz="2400" dirty="0" smtClean="0"/>
              <a:t>말해</a:t>
            </a:r>
            <a:endParaRPr lang="en-US" altLang="ko-KR" sz="2400" dirty="0" smtClean="0"/>
          </a:p>
          <a:p>
            <a:r>
              <a:rPr lang="ko-KR" altLang="en-US" sz="2400" dirty="0" smtClean="0"/>
              <a:t>이 </a:t>
            </a:r>
            <a:r>
              <a:rPr lang="ko-KR" altLang="en-US" sz="2400" dirty="0"/>
              <a:t>정보들을 가지고 다른 사람이 나를 알아보는 데 사용될 수 있어</a:t>
            </a:r>
          </a:p>
        </p:txBody>
      </p:sp>
      <p:pic>
        <p:nvPicPr>
          <p:cNvPr id="108" name="그림 107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6" t="36117" r="31183" b="33736"/>
          <a:stretch/>
        </p:blipFill>
        <p:spPr>
          <a:xfrm flipH="1">
            <a:off x="225901" y="14271255"/>
            <a:ext cx="1848649" cy="1800000"/>
          </a:xfrm>
          <a:prstGeom prst="rect">
            <a:avLst/>
          </a:prstGeom>
        </p:spPr>
      </p:pic>
      <p:sp>
        <p:nvSpPr>
          <p:cNvPr id="109" name="직사각형 108"/>
          <p:cNvSpPr/>
          <p:nvPr/>
        </p:nvSpPr>
        <p:spPr>
          <a:xfrm>
            <a:off x="3158066" y="2536037"/>
            <a:ext cx="1481669" cy="200025"/>
          </a:xfrm>
          <a:prstGeom prst="rect">
            <a:avLst/>
          </a:prstGeom>
          <a:solidFill>
            <a:srgbClr val="FFFF00">
              <a:alpha val="30000"/>
            </a:srgb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3" name="모서리가 둥근 사각형 설명선 112"/>
          <p:cNvSpPr/>
          <p:nvPr/>
        </p:nvSpPr>
        <p:spPr>
          <a:xfrm flipV="1">
            <a:off x="3577163" y="16516124"/>
            <a:ext cx="6513750" cy="1037663"/>
          </a:xfrm>
          <a:prstGeom prst="wedgeRoundRectCallout">
            <a:avLst>
              <a:gd name="adj1" fmla="val -426"/>
              <a:gd name="adj2" fmla="val 70094"/>
              <a:gd name="adj3" fmla="val 16667"/>
            </a:avLst>
          </a:prstGeom>
          <a:solidFill>
            <a:srgbClr val="FFFF71"/>
          </a:solidFill>
          <a:ln w="31750">
            <a:solidFill>
              <a:srgbClr val="EAE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4" name="TextBox 113"/>
          <p:cNvSpPr txBox="1"/>
          <p:nvPr/>
        </p:nvSpPr>
        <p:spPr>
          <a:xfrm>
            <a:off x="3812954" y="16619457"/>
            <a:ext cx="60408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/>
              <a:t>수집한 개인정보는 무엇에 </a:t>
            </a: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②</a:t>
            </a:r>
            <a:r>
              <a:rPr lang="ko-KR" altLang="en-US" sz="2400" b="1" dirty="0"/>
              <a:t>이용</a:t>
            </a:r>
            <a:r>
              <a:rPr lang="ko-KR" altLang="en-US" sz="2400" dirty="0"/>
              <a:t>하고 언제까지 </a:t>
            </a:r>
            <a:r>
              <a:rPr lang="ko-KR" altLang="en-US" sz="2400" dirty="0" smtClean="0"/>
              <a:t>사용해</a:t>
            </a:r>
            <a:r>
              <a:rPr lang="en-US" altLang="ko-KR" sz="2400" dirty="0"/>
              <a:t>?</a:t>
            </a:r>
            <a:endParaRPr lang="ko-KR" altLang="en-US" sz="2400" dirty="0"/>
          </a:p>
        </p:txBody>
      </p:sp>
      <p:sp>
        <p:nvSpPr>
          <p:cNvPr id="115" name="모서리가 둥근 사각형 설명선 114"/>
          <p:cNvSpPr/>
          <p:nvPr/>
        </p:nvSpPr>
        <p:spPr>
          <a:xfrm>
            <a:off x="721546" y="25621692"/>
            <a:ext cx="9356666" cy="2059124"/>
          </a:xfrm>
          <a:prstGeom prst="wedgeRoundRectCallout">
            <a:avLst>
              <a:gd name="adj1" fmla="val -39815"/>
              <a:gd name="adj2" fmla="val 68141"/>
              <a:gd name="adj3" fmla="val 16667"/>
            </a:avLst>
          </a:prstGeom>
          <a:solidFill>
            <a:srgbClr val="92D050"/>
          </a:solidFill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6" name="TextBox 115"/>
          <p:cNvSpPr txBox="1"/>
          <p:nvPr/>
        </p:nvSpPr>
        <p:spPr>
          <a:xfrm>
            <a:off x="1092950" y="25805638"/>
            <a:ext cx="860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/>
              <a:t>맞아</a:t>
            </a:r>
            <a:r>
              <a:rPr lang="en-US" altLang="ko-KR" sz="2400" dirty="0" smtClean="0"/>
              <a:t>! </a:t>
            </a:r>
            <a:r>
              <a:rPr lang="ko-KR" altLang="en-US" sz="2400" dirty="0" smtClean="0"/>
              <a:t>그리고 개인정보 파일은 목적에 따</a:t>
            </a:r>
            <a:r>
              <a:rPr lang="ko-KR" altLang="en-US" sz="2400" dirty="0"/>
              <a:t>라</a:t>
            </a:r>
            <a:r>
              <a:rPr lang="ko-KR" altLang="en-US" sz="2400" dirty="0" smtClean="0"/>
              <a:t> 보유 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이용</a:t>
            </a:r>
            <a:r>
              <a:rPr lang="ko-KR" altLang="en-US" sz="2400" dirty="0" smtClean="0"/>
              <a:t>기간을 정하여 사용하고 있고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자동차 번호처럼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다른 법령 등에서 보유 </a:t>
            </a:r>
            <a:r>
              <a:rPr lang="en-US" altLang="ko-KR" sz="2400" dirty="0" smtClean="0">
                <a:latin typeface="맑은 고딕" panose="020B0503020000020004" pitchFamily="50" charset="-127"/>
              </a:rPr>
              <a:t>· </a:t>
            </a:r>
            <a:r>
              <a:rPr lang="ko-KR" altLang="en-US" sz="2400" dirty="0" smtClean="0">
                <a:latin typeface="맑은 고딕" panose="020B0503020000020004" pitchFamily="50" charset="-127"/>
              </a:rPr>
              <a:t>이용</a:t>
            </a:r>
            <a:r>
              <a:rPr lang="ko-KR" altLang="en-US" sz="2400" dirty="0" smtClean="0"/>
              <a:t>기간을 </a:t>
            </a:r>
            <a:r>
              <a:rPr lang="ko-KR" altLang="en-US" sz="2400" dirty="0"/>
              <a:t>정</a:t>
            </a:r>
            <a:r>
              <a:rPr lang="ko-KR" altLang="en-US" sz="2400" dirty="0" smtClean="0"/>
              <a:t>한 경우도 있어</a:t>
            </a:r>
            <a:r>
              <a:rPr lang="en-US" altLang="ko-KR" sz="2400" dirty="0" smtClean="0"/>
              <a:t> </a:t>
            </a:r>
            <a:r>
              <a:rPr lang="en-US" altLang="ko-KR" sz="2400" dirty="0"/>
              <a:t>!</a:t>
            </a:r>
            <a:endParaRPr lang="ko-KR" altLang="en-US" sz="2400" dirty="0"/>
          </a:p>
        </p:txBody>
      </p:sp>
      <p:sp>
        <p:nvSpPr>
          <p:cNvPr id="128" name="모서리가 둥근 사각형 설명선 127"/>
          <p:cNvSpPr/>
          <p:nvPr/>
        </p:nvSpPr>
        <p:spPr>
          <a:xfrm>
            <a:off x="734247" y="42704476"/>
            <a:ext cx="9356666" cy="2104765"/>
          </a:xfrm>
          <a:prstGeom prst="wedgeRoundRectCallout">
            <a:avLst>
              <a:gd name="adj1" fmla="val -39815"/>
              <a:gd name="adj2" fmla="val 68141"/>
              <a:gd name="adj3" fmla="val 16667"/>
            </a:avLst>
          </a:prstGeom>
          <a:solidFill>
            <a:srgbClr val="92D050"/>
          </a:solidFill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9" name="TextBox 128"/>
          <p:cNvSpPr txBox="1"/>
          <p:nvPr/>
        </p:nvSpPr>
        <p:spPr>
          <a:xfrm>
            <a:off x="1092950" y="42963237"/>
            <a:ext cx="87608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/>
              <a:t>다른 사람이 </a:t>
            </a:r>
            <a:r>
              <a:rPr lang="ko-KR" altLang="en-US" sz="2400" dirty="0"/>
              <a:t>이용할 수 있도록 개인정보를 건네줄 때는 </a:t>
            </a:r>
            <a:r>
              <a:rPr lang="en-US" altLang="ko-KR" sz="2400" dirty="0"/>
              <a:t>'</a:t>
            </a:r>
            <a:r>
              <a:rPr lang="ko-KR" altLang="en-US" sz="2400" b="1" dirty="0" err="1"/>
              <a:t>건네줘도</a:t>
            </a:r>
            <a:r>
              <a:rPr lang="ko-KR" altLang="en-US" sz="2400" b="1" dirty="0"/>
              <a:t> 되나요</a:t>
            </a:r>
            <a:r>
              <a:rPr lang="en-US" altLang="ko-KR" sz="2400" dirty="0"/>
              <a:t>'</a:t>
            </a:r>
            <a:r>
              <a:rPr lang="ko-KR" altLang="en-US" sz="2400" dirty="0"/>
              <a:t>라고 개인정보 주인에게 물어보고 건네주거나</a:t>
            </a:r>
          </a:p>
          <a:p>
            <a:r>
              <a:rPr lang="ko-KR" altLang="en-US" sz="2400" dirty="0"/>
              <a:t>다른 </a:t>
            </a:r>
            <a:r>
              <a:rPr lang="ko-KR" altLang="en-US" sz="2400" b="1" dirty="0"/>
              <a:t>법에서</a:t>
            </a:r>
            <a:r>
              <a:rPr lang="ko-KR" altLang="en-US" sz="2400" dirty="0"/>
              <a:t> </a:t>
            </a:r>
            <a:r>
              <a:rPr lang="en-US" altLang="ko-KR" sz="2400" dirty="0"/>
              <a:t>'</a:t>
            </a:r>
            <a:r>
              <a:rPr lang="ko-KR" altLang="en-US" sz="2400" b="1" dirty="0" err="1"/>
              <a:t>건네줘도</a:t>
            </a:r>
            <a:r>
              <a:rPr lang="ko-KR" altLang="en-US" sz="2400" b="1" dirty="0"/>
              <a:t> 됩니다</a:t>
            </a:r>
            <a:r>
              <a:rPr lang="en-US" altLang="ko-KR" sz="2400" dirty="0"/>
              <a:t>'</a:t>
            </a:r>
            <a:r>
              <a:rPr lang="ko-KR" altLang="en-US" sz="2400" dirty="0"/>
              <a:t>라고 허락하는 경우에만 </a:t>
            </a:r>
            <a:r>
              <a:rPr lang="ko-KR" altLang="en-US" sz="2400" dirty="0" err="1"/>
              <a:t>건네줘</a:t>
            </a:r>
            <a:endParaRPr lang="en-US" altLang="ko-KR" sz="2400" dirty="0"/>
          </a:p>
        </p:txBody>
      </p:sp>
      <p:sp>
        <p:nvSpPr>
          <p:cNvPr id="130" name="모서리가 둥근 직사각형 129"/>
          <p:cNvSpPr/>
          <p:nvPr/>
        </p:nvSpPr>
        <p:spPr>
          <a:xfrm>
            <a:off x="734247" y="39330840"/>
            <a:ext cx="9356666" cy="3276000"/>
          </a:xfrm>
          <a:prstGeom prst="roundRect">
            <a:avLst/>
          </a:prstGeom>
          <a:solidFill>
            <a:srgbClr val="92D050"/>
          </a:solidFill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1" name="TextBox 130"/>
          <p:cNvSpPr txBox="1"/>
          <p:nvPr/>
        </p:nvSpPr>
        <p:spPr>
          <a:xfrm>
            <a:off x="1092950" y="39538180"/>
            <a:ext cx="87608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개인정보 </a:t>
            </a:r>
            <a:r>
              <a:rPr lang="ko-KR" altLang="en-US" sz="2400" b="1" dirty="0" err="1" smtClean="0"/>
              <a:t>처리업무를</a:t>
            </a:r>
            <a:r>
              <a:rPr lang="ko-KR" altLang="en-US" sz="2400" b="1" dirty="0" smtClean="0"/>
              <a:t> 다른 사람에게 맡길 때</a:t>
            </a:r>
            <a:r>
              <a:rPr lang="ko-KR" altLang="en-US" sz="2400" dirty="0" smtClean="0"/>
              <a:t> </a:t>
            </a:r>
            <a:r>
              <a:rPr lang="ko-KR" altLang="en-US" sz="2400" dirty="0" err="1" smtClean="0"/>
              <a:t>제공이랑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다른 사람이 이용할 수 있도록 정보를 건네주는 </a:t>
            </a:r>
            <a:r>
              <a:rPr lang="ko-KR" altLang="en-US" sz="2400" b="1" dirty="0" smtClean="0"/>
              <a:t>제</a:t>
            </a:r>
            <a:r>
              <a:rPr lang="en-US" altLang="ko-KR" sz="2400" b="1" dirty="0"/>
              <a:t>3</a:t>
            </a:r>
            <a:r>
              <a:rPr lang="ko-KR" altLang="en-US" sz="2400" b="1" dirty="0"/>
              <a:t>자 제공</a:t>
            </a:r>
            <a:r>
              <a:rPr lang="ko-KR" altLang="en-US" sz="2400" dirty="0"/>
              <a:t>이 </a:t>
            </a:r>
            <a:r>
              <a:rPr lang="ko-KR" altLang="en-US" sz="2400" dirty="0" smtClean="0"/>
              <a:t>있어</a:t>
            </a:r>
            <a:r>
              <a:rPr lang="en-US" altLang="ko-KR" sz="2400" dirty="0" smtClean="0"/>
              <a:t>!</a:t>
            </a:r>
            <a:endParaRPr lang="en-US" altLang="ko-KR" sz="2400" dirty="0"/>
          </a:p>
          <a:p>
            <a:r>
              <a:rPr lang="ko-KR" altLang="en-US" sz="2400" b="1" dirty="0" smtClean="0"/>
              <a:t>개인정보 </a:t>
            </a:r>
            <a:r>
              <a:rPr lang="ko-KR" altLang="en-US" sz="2400" b="1" dirty="0" err="1" smtClean="0"/>
              <a:t>처리업무를</a:t>
            </a:r>
            <a:r>
              <a:rPr lang="ko-KR" altLang="en-US" sz="2400" b="1" dirty="0" smtClean="0"/>
              <a:t> </a:t>
            </a:r>
            <a:r>
              <a:rPr lang="ko-KR" altLang="en-US" sz="2400" dirty="0" smtClean="0"/>
              <a:t>다른 사람에게 맡길 때 국토교통부는 업무를 맡은 사람이 개인정보를 잘 보호하고 있는지 관리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2400" dirty="0" smtClean="0"/>
              <a:t>감독하고 있고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누가 어떤 업무를 맡아서 언제까지 일하는지 개인정보 처리방침에서 공개하고 있어</a:t>
            </a:r>
            <a:endParaRPr lang="ko-KR" altLang="en-US" sz="2400" dirty="0"/>
          </a:p>
        </p:txBody>
      </p:sp>
      <p:sp>
        <p:nvSpPr>
          <p:cNvPr id="132" name="모서리가 둥근 사각형 설명선 131"/>
          <p:cNvSpPr/>
          <p:nvPr/>
        </p:nvSpPr>
        <p:spPr>
          <a:xfrm flipH="1">
            <a:off x="3170764" y="36242904"/>
            <a:ext cx="6495263" cy="1037663"/>
          </a:xfrm>
          <a:prstGeom prst="wedgeRoundRectCallout">
            <a:avLst>
              <a:gd name="adj1" fmla="val -37185"/>
              <a:gd name="adj2" fmla="val 83557"/>
              <a:gd name="adj3" fmla="val 16667"/>
            </a:avLst>
          </a:prstGeom>
          <a:solidFill>
            <a:srgbClr val="FFFF71"/>
          </a:solidFill>
          <a:ln w="31750">
            <a:solidFill>
              <a:srgbClr val="EAE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3" name="TextBox 132"/>
          <p:cNvSpPr txBox="1"/>
          <p:nvPr/>
        </p:nvSpPr>
        <p:spPr>
          <a:xfrm>
            <a:off x="3406554" y="36340420"/>
            <a:ext cx="60236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/>
              <a:t>3</a:t>
            </a:r>
            <a:r>
              <a:rPr lang="ko-KR" altLang="en-US" sz="2400" dirty="0"/>
              <a:t>단계는 </a:t>
            </a: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③</a:t>
            </a:r>
            <a:r>
              <a:rPr lang="ko-KR" altLang="en-US" sz="2400" b="1" dirty="0"/>
              <a:t>제공</a:t>
            </a:r>
            <a:r>
              <a:rPr lang="ko-KR" altLang="en-US" sz="2400" dirty="0"/>
              <a:t>이라고 했는데</a:t>
            </a:r>
            <a:r>
              <a:rPr lang="en-US" altLang="ko-KR" sz="2400" dirty="0"/>
              <a:t>, </a:t>
            </a:r>
            <a:r>
              <a:rPr lang="ko-KR" altLang="en-US" sz="2400" dirty="0"/>
              <a:t>그럼 내 정보를 다른 사람에게 </a:t>
            </a:r>
            <a:r>
              <a:rPr lang="ko-KR" altLang="en-US" sz="2400" dirty="0" err="1"/>
              <a:t>준다는거야</a:t>
            </a:r>
            <a:r>
              <a:rPr lang="en-US" altLang="ko-KR" sz="2400" dirty="0"/>
              <a:t>?</a:t>
            </a:r>
            <a:endParaRPr lang="ko-KR" altLang="en-US" sz="2400" dirty="0"/>
          </a:p>
        </p:txBody>
      </p:sp>
      <p:pic>
        <p:nvPicPr>
          <p:cNvPr id="111" name="그림 11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546" y="37065323"/>
            <a:ext cx="1233186" cy="1800000"/>
          </a:xfrm>
          <a:prstGeom prst="rect">
            <a:avLst/>
          </a:prstGeom>
        </p:spPr>
      </p:pic>
      <p:pic>
        <p:nvPicPr>
          <p:cNvPr id="135" name="그림 13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01" y="27554078"/>
            <a:ext cx="1470513" cy="1800000"/>
          </a:xfrm>
          <a:prstGeom prst="rect">
            <a:avLst/>
          </a:prstGeom>
        </p:spPr>
      </p:pic>
      <p:pic>
        <p:nvPicPr>
          <p:cNvPr id="136" name="그림 13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232" y="15181980"/>
            <a:ext cx="1744500" cy="1440000"/>
          </a:xfrm>
          <a:prstGeom prst="rect">
            <a:avLst/>
          </a:prstGeom>
        </p:spPr>
      </p:pic>
      <p:sp>
        <p:nvSpPr>
          <p:cNvPr id="137" name="TextBox 136"/>
          <p:cNvSpPr txBox="1"/>
          <p:nvPr/>
        </p:nvSpPr>
        <p:spPr>
          <a:xfrm>
            <a:off x="958460" y="13796659"/>
            <a:ext cx="8924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/>
            <a:r>
              <a:rPr lang="en-US" altLang="ko-KR" sz="1600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</a:t>
            </a:r>
            <a:r>
              <a:rPr lang="en-US" altLang="ko-KR" sz="1600" i="1" dirty="0"/>
              <a:t> </a:t>
            </a:r>
            <a:r>
              <a:rPr lang="ko-KR" altLang="en-US" sz="1600" i="1" dirty="0"/>
              <a:t>정보주체의 동의를 받지 않고 처리하는 개인정보 </a:t>
            </a:r>
            <a:r>
              <a:rPr lang="en-US" altLang="ko-KR" sz="1600" i="1" dirty="0"/>
              <a:t>(</a:t>
            </a:r>
            <a:r>
              <a:rPr lang="ko-KR" altLang="en-US" sz="1600" i="1" dirty="0" err="1"/>
              <a:t>처리목적</a:t>
            </a:r>
            <a:r>
              <a:rPr lang="en-US" altLang="ko-KR" sz="1600" i="1" dirty="0"/>
              <a:t>, </a:t>
            </a:r>
            <a:r>
              <a:rPr lang="ko-KR" altLang="en-US" sz="1600" i="1" dirty="0"/>
              <a:t>수집항목</a:t>
            </a:r>
            <a:r>
              <a:rPr lang="en-US" altLang="ko-KR" sz="1600" i="1" dirty="0"/>
              <a:t>, </a:t>
            </a:r>
            <a:r>
              <a:rPr lang="ko-KR" altLang="en-US" sz="1600" i="1" dirty="0"/>
              <a:t>보유 및 이용기간</a:t>
            </a:r>
            <a:r>
              <a:rPr lang="en-US" altLang="ko-KR" sz="1600" i="1" dirty="0"/>
              <a:t>)</a:t>
            </a:r>
            <a:endParaRPr lang="ko-KR" altLang="en-US" sz="1600" i="1" dirty="0"/>
          </a:p>
          <a:p>
            <a:pPr fontAlgn="base" latinLnBrk="1"/>
            <a:r>
              <a:rPr lang="en-US" altLang="ko-KR" sz="1600" i="1" dirty="0">
                <a:latin typeface="맑은 고딕" panose="020B0503020000020004" pitchFamily="50" charset="-127"/>
              </a:rPr>
              <a:t>※</a:t>
            </a:r>
            <a:r>
              <a:rPr lang="en-US" altLang="ko-KR" sz="1600" i="1" dirty="0"/>
              <a:t> </a:t>
            </a:r>
            <a:r>
              <a:rPr lang="ko-KR" altLang="en-US" sz="1600" i="1" dirty="0"/>
              <a:t>정보주체의 동의를 받아 처리하는 개인정보 </a:t>
            </a:r>
            <a:r>
              <a:rPr lang="en-US" altLang="ko-KR" sz="1600" i="1" dirty="0"/>
              <a:t>(</a:t>
            </a:r>
            <a:r>
              <a:rPr lang="ko-KR" altLang="en-US" sz="1600" i="1" dirty="0" err="1"/>
              <a:t>처리목적</a:t>
            </a:r>
            <a:r>
              <a:rPr lang="en-US" altLang="ko-KR" sz="1600" i="1" dirty="0"/>
              <a:t>, </a:t>
            </a:r>
            <a:r>
              <a:rPr lang="ko-KR" altLang="en-US" sz="1600" i="1" dirty="0"/>
              <a:t>수집항목</a:t>
            </a:r>
            <a:r>
              <a:rPr lang="en-US" altLang="ko-KR" sz="1600" i="1" dirty="0"/>
              <a:t>, </a:t>
            </a:r>
            <a:r>
              <a:rPr lang="ko-KR" altLang="en-US" sz="1600" i="1" dirty="0"/>
              <a:t>보유 및 이용기간</a:t>
            </a:r>
            <a:r>
              <a:rPr lang="en-US" altLang="ko-KR" sz="1600" i="1" dirty="0"/>
              <a:t>)</a:t>
            </a:r>
            <a:endParaRPr lang="ko-KR" altLang="en-US" sz="1600" i="1" dirty="0"/>
          </a:p>
        </p:txBody>
      </p:sp>
      <p:sp>
        <p:nvSpPr>
          <p:cNvPr id="56" name="모서리가 둥근 사각형 설명선 55"/>
          <p:cNvSpPr/>
          <p:nvPr/>
        </p:nvSpPr>
        <p:spPr>
          <a:xfrm>
            <a:off x="741506" y="33152796"/>
            <a:ext cx="9356666" cy="1969833"/>
          </a:xfrm>
          <a:prstGeom prst="wedgeRoundRectCallout">
            <a:avLst>
              <a:gd name="adj1" fmla="val -39815"/>
              <a:gd name="adj2" fmla="val 68141"/>
              <a:gd name="adj3" fmla="val 16667"/>
            </a:avLst>
          </a:prstGeom>
          <a:solidFill>
            <a:srgbClr val="92D050"/>
          </a:solidFill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8" name="모서리가 둥근 직사각형 57"/>
          <p:cNvSpPr/>
          <p:nvPr/>
        </p:nvSpPr>
        <p:spPr>
          <a:xfrm>
            <a:off x="741506" y="31852891"/>
            <a:ext cx="9356666" cy="1193876"/>
          </a:xfrm>
          <a:prstGeom prst="roundRect">
            <a:avLst/>
          </a:prstGeom>
          <a:solidFill>
            <a:srgbClr val="92D050"/>
          </a:solidFill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9" name="TextBox 58"/>
          <p:cNvSpPr txBox="1"/>
          <p:nvPr/>
        </p:nvSpPr>
        <p:spPr>
          <a:xfrm>
            <a:off x="1119760" y="32053425"/>
            <a:ext cx="8600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/>
              <a:t>보유 및 이용기간이 다 끝났거나 더 이상 필요하지 않은 개인정보는 </a:t>
            </a:r>
            <a:r>
              <a:rPr lang="ko-KR" altLang="en-US" sz="2400" b="1" dirty="0" smtClean="0"/>
              <a:t>곧바로</a:t>
            </a:r>
            <a:r>
              <a:rPr lang="en-US" altLang="ko-KR" sz="2400" b="1" dirty="0" smtClean="0"/>
              <a:t>(5</a:t>
            </a:r>
            <a:r>
              <a:rPr lang="ko-KR" altLang="en-US" sz="2400" b="1" dirty="0" smtClean="0"/>
              <a:t>일 이내</a:t>
            </a:r>
            <a:r>
              <a:rPr lang="en-US" altLang="ko-KR" sz="2400" b="1" dirty="0" smtClean="0"/>
              <a:t>)</a:t>
            </a:r>
            <a:r>
              <a:rPr lang="ko-KR" altLang="en-US" sz="2400" b="1" dirty="0" smtClean="0"/>
              <a:t>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④지우고</a:t>
            </a: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b="1" dirty="0" smtClean="0"/>
              <a:t>파기</a:t>
            </a:r>
            <a:r>
              <a:rPr lang="en-US" altLang="ko-KR" sz="2400" b="1" dirty="0" smtClean="0"/>
              <a:t>)</a:t>
            </a:r>
            <a:r>
              <a:rPr lang="ko-KR" altLang="en-US" sz="2400" dirty="0" smtClean="0"/>
              <a:t> 있어</a:t>
            </a:r>
            <a:endParaRPr lang="ko-KR" altLang="en-US" sz="2400" dirty="0"/>
          </a:p>
        </p:txBody>
      </p:sp>
      <p:sp>
        <p:nvSpPr>
          <p:cNvPr id="60" name="모서리가 둥근 사각형 설명선 59"/>
          <p:cNvSpPr/>
          <p:nvPr/>
        </p:nvSpPr>
        <p:spPr>
          <a:xfrm flipH="1">
            <a:off x="2666996" y="28743272"/>
            <a:ext cx="7006287" cy="696104"/>
          </a:xfrm>
          <a:prstGeom prst="wedgeRoundRectCallout">
            <a:avLst>
              <a:gd name="adj1" fmla="val -37185"/>
              <a:gd name="adj2" fmla="val 83557"/>
              <a:gd name="adj3" fmla="val 16667"/>
            </a:avLst>
          </a:prstGeom>
          <a:solidFill>
            <a:srgbClr val="FFFF71"/>
          </a:solidFill>
          <a:ln w="31750">
            <a:solidFill>
              <a:srgbClr val="EAE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2842682" y="28840787"/>
            <a:ext cx="6594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/>
              <a:t>보유 및 이용기간이 지난 개인정보는 어떻게  해</a:t>
            </a:r>
            <a:r>
              <a:rPr lang="en-US" altLang="ko-KR" sz="2400" dirty="0" smtClean="0"/>
              <a:t>?</a:t>
            </a:r>
            <a:endParaRPr lang="ko-KR" altLang="en-US" sz="2400" dirty="0"/>
          </a:p>
        </p:txBody>
      </p:sp>
      <p:pic>
        <p:nvPicPr>
          <p:cNvPr id="112" name="그림 11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966" y="29562097"/>
            <a:ext cx="1646767" cy="1800000"/>
          </a:xfrm>
          <a:prstGeom prst="rect">
            <a:avLst/>
          </a:prstGeom>
        </p:spPr>
      </p:pic>
      <p:pic>
        <p:nvPicPr>
          <p:cNvPr id="62" name="Picture 1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65687" y="34957696"/>
            <a:ext cx="1511935" cy="172796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27" name="그림 126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70" t="37419" r="35177" b="36972"/>
          <a:stretch/>
        </p:blipFill>
        <p:spPr>
          <a:xfrm>
            <a:off x="38813" y="44592132"/>
            <a:ext cx="1715892" cy="180000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972977" y="27234239"/>
            <a:ext cx="89249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/>
            <a:r>
              <a:rPr lang="en-US" altLang="ko-KR" sz="1600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</a:t>
            </a:r>
            <a:r>
              <a:rPr lang="en-US" altLang="ko-KR" sz="1600" i="1" dirty="0"/>
              <a:t> </a:t>
            </a:r>
            <a:r>
              <a:rPr lang="ko-KR" altLang="en-US" sz="1600" i="1" dirty="0" smtClean="0"/>
              <a:t>국토교통부에서 처리하는 개인정보 </a:t>
            </a:r>
            <a:r>
              <a:rPr lang="ko-KR" altLang="en-US" sz="1600" i="1" dirty="0" err="1" smtClean="0"/>
              <a:t>파일별</a:t>
            </a:r>
            <a:r>
              <a:rPr lang="ko-KR" altLang="en-US" sz="1600" i="1" dirty="0" smtClean="0"/>
              <a:t> 보유기간 확인하기</a:t>
            </a:r>
            <a:endParaRPr lang="ko-KR" altLang="en-US" sz="1600" i="1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084388" y="27498675"/>
            <a:ext cx="10799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1206499" y="33955492"/>
            <a:ext cx="1620000" cy="900000"/>
          </a:xfrm>
          <a:prstGeom prst="rect">
            <a:avLst/>
          </a:prstGeom>
          <a:solidFill>
            <a:srgbClr val="E1F2CE"/>
          </a:solidFill>
          <a:ln w="25400" cap="flat">
            <a:solidFill>
              <a:schemeClr val="accent6">
                <a:lumMod val="75000"/>
              </a:schemeClr>
            </a:solidFill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3424765" y="33955492"/>
            <a:ext cx="1620000" cy="900000"/>
          </a:xfrm>
          <a:prstGeom prst="rect">
            <a:avLst/>
          </a:prstGeom>
          <a:solidFill>
            <a:srgbClr val="E1F2CE"/>
          </a:solidFill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5643031" y="33955492"/>
            <a:ext cx="1620000" cy="900000"/>
          </a:xfrm>
          <a:prstGeom prst="rect">
            <a:avLst/>
          </a:prstGeom>
          <a:solidFill>
            <a:srgbClr val="E1F2CE"/>
          </a:solidFill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7861298" y="33955492"/>
            <a:ext cx="1804727" cy="900000"/>
          </a:xfrm>
          <a:prstGeom prst="rect">
            <a:avLst/>
          </a:prstGeom>
          <a:solidFill>
            <a:srgbClr val="E1F2CE"/>
          </a:solidFill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1" name="오른쪽 화살표 70"/>
          <p:cNvSpPr/>
          <p:nvPr/>
        </p:nvSpPr>
        <p:spPr>
          <a:xfrm>
            <a:off x="2909632" y="34225492"/>
            <a:ext cx="432000" cy="360000"/>
          </a:xfrm>
          <a:prstGeom prst="rightArrow">
            <a:avLst/>
          </a:prstGeom>
          <a:solidFill>
            <a:srgbClr val="E1F2CE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2" name="오른쪽 화살표 71"/>
          <p:cNvSpPr/>
          <p:nvPr/>
        </p:nvSpPr>
        <p:spPr>
          <a:xfrm>
            <a:off x="5127898" y="34225492"/>
            <a:ext cx="432000" cy="360000"/>
          </a:xfrm>
          <a:prstGeom prst="rightArrow">
            <a:avLst/>
          </a:prstGeom>
          <a:solidFill>
            <a:srgbClr val="E1F2CE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3" name="오른쪽 화살표 72"/>
          <p:cNvSpPr/>
          <p:nvPr/>
        </p:nvSpPr>
        <p:spPr>
          <a:xfrm>
            <a:off x="7346164" y="34225492"/>
            <a:ext cx="432000" cy="360000"/>
          </a:xfrm>
          <a:prstGeom prst="rightArrow">
            <a:avLst/>
          </a:prstGeom>
          <a:solidFill>
            <a:srgbClr val="E1F2CE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186682" y="34231186"/>
            <a:ext cx="165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파기 계획 수립</a:t>
            </a:r>
            <a:endParaRPr lang="ko-KR" altLang="en-US" sz="1600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3401270" y="33987496"/>
            <a:ext cx="165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파기 사유가 발생한 개인정보 선정</a:t>
            </a:r>
            <a:endParaRPr lang="ko-KR" altLang="en-US" sz="16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5625052" y="34118282"/>
            <a:ext cx="165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개인정보보호 책임자의 승인</a:t>
            </a:r>
            <a:endParaRPr lang="ko-KR" altLang="en-US" sz="1600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7838087" y="34025074"/>
            <a:ext cx="18279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 smtClean="0"/>
              <a:t>복구 또는 재생이 불가능한 방법으로  개인정보 파기</a:t>
            </a:r>
            <a:endParaRPr lang="ko-KR" altLang="en-US" sz="1500" b="1" dirty="0"/>
          </a:p>
        </p:txBody>
      </p:sp>
      <p:sp>
        <p:nvSpPr>
          <p:cNvPr id="87" name="TextBox 86"/>
          <p:cNvSpPr txBox="1"/>
          <p:nvPr/>
        </p:nvSpPr>
        <p:spPr>
          <a:xfrm>
            <a:off x="1119760" y="33389139"/>
            <a:ext cx="8600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/>
              <a:t>국토교통부는 아래의 순서로 개인정보를 지우고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파기</a:t>
            </a:r>
            <a:r>
              <a:rPr lang="en-US" altLang="ko-KR" sz="2400" dirty="0" smtClean="0"/>
              <a:t>)</a:t>
            </a:r>
            <a:r>
              <a:rPr lang="ko-KR" altLang="en-US" sz="2400" dirty="0" smtClean="0"/>
              <a:t> 있어</a:t>
            </a:r>
            <a:endParaRPr lang="ko-KR" altLang="en-US" sz="2400" dirty="0"/>
          </a:p>
        </p:txBody>
      </p:sp>
      <p:sp>
        <p:nvSpPr>
          <p:cNvPr id="74" name="TextBox 73"/>
          <p:cNvSpPr txBox="1"/>
          <p:nvPr/>
        </p:nvSpPr>
        <p:spPr>
          <a:xfrm>
            <a:off x="972977" y="42084607"/>
            <a:ext cx="89249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/>
            <a:r>
              <a:rPr lang="en-US" altLang="ko-KR" sz="1600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</a:t>
            </a:r>
            <a:r>
              <a:rPr lang="en-US" altLang="ko-KR" sz="1600" i="1" dirty="0"/>
              <a:t> </a:t>
            </a:r>
            <a:r>
              <a:rPr lang="ko-KR" altLang="en-US" sz="1600" i="1" dirty="0" smtClean="0"/>
              <a:t>국토교통부에서 처리하는 개인정보 </a:t>
            </a:r>
            <a:r>
              <a:rPr lang="ko-KR" altLang="en-US" sz="1600" i="1" dirty="0" err="1" smtClean="0"/>
              <a:t>파일별</a:t>
            </a:r>
            <a:r>
              <a:rPr lang="ko-KR" altLang="en-US" sz="1600" i="1" dirty="0" smtClean="0"/>
              <a:t> 보유기간 확인하기</a:t>
            </a:r>
            <a:endParaRPr lang="ko-KR" altLang="en-US" sz="1600" i="1" dirty="0"/>
          </a:p>
        </p:txBody>
      </p:sp>
      <p:sp>
        <p:nvSpPr>
          <p:cNvPr id="75" name="TextBox 74"/>
          <p:cNvSpPr txBox="1"/>
          <p:nvPr/>
        </p:nvSpPr>
        <p:spPr>
          <a:xfrm>
            <a:off x="972977" y="44351557"/>
            <a:ext cx="89249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/>
            <a:r>
              <a:rPr lang="en-US" altLang="ko-KR" sz="1600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</a:t>
            </a:r>
            <a:r>
              <a:rPr lang="en-US" altLang="ko-KR" sz="1600" i="1" dirty="0"/>
              <a:t> </a:t>
            </a:r>
            <a:r>
              <a:rPr lang="ko-KR" altLang="en-US" sz="1600" i="1" dirty="0" smtClean="0"/>
              <a:t>국토교통부에서 처리하는 개인정보 </a:t>
            </a:r>
            <a:r>
              <a:rPr lang="ko-KR" altLang="en-US" sz="1600" i="1" dirty="0" err="1" smtClean="0"/>
              <a:t>파일별</a:t>
            </a:r>
            <a:r>
              <a:rPr lang="ko-KR" altLang="en-US" sz="1600" i="1" dirty="0" smtClean="0"/>
              <a:t> 보유기간 확인하기</a:t>
            </a:r>
            <a:endParaRPr lang="ko-KR" altLang="en-US" sz="1600" i="1" dirty="0"/>
          </a:p>
        </p:txBody>
      </p:sp>
      <p:sp>
        <p:nvSpPr>
          <p:cNvPr id="86" name="모서리가 둥근 사각형 설명선 85"/>
          <p:cNvSpPr/>
          <p:nvPr/>
        </p:nvSpPr>
        <p:spPr>
          <a:xfrm>
            <a:off x="730110" y="18308436"/>
            <a:ext cx="9356666" cy="2238822"/>
          </a:xfrm>
          <a:prstGeom prst="wedgeRoundRectCallout">
            <a:avLst>
              <a:gd name="adj1" fmla="val -39815"/>
              <a:gd name="adj2" fmla="val 68141"/>
              <a:gd name="adj3" fmla="val 16667"/>
            </a:avLst>
          </a:prstGeom>
          <a:solidFill>
            <a:srgbClr val="92D050"/>
          </a:solidFill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8" name="TextBox 117"/>
          <p:cNvSpPr txBox="1"/>
          <p:nvPr/>
        </p:nvSpPr>
        <p:spPr>
          <a:xfrm>
            <a:off x="1099802" y="18491752"/>
            <a:ext cx="860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/>
              <a:t>앞에 말한 것처럼 </a:t>
            </a:r>
            <a:r>
              <a:rPr lang="ko-KR" altLang="en-US" sz="2400" b="1" dirty="0"/>
              <a:t>수집한 개인정보는</a:t>
            </a:r>
            <a:r>
              <a:rPr lang="ko-KR" altLang="en-US" sz="2400" dirty="0"/>
              <a:t> 그에 맞는 </a:t>
            </a:r>
            <a:r>
              <a:rPr lang="ko-KR" altLang="en-US" sz="2400" b="1" dirty="0"/>
              <a:t>목적으로만</a:t>
            </a:r>
            <a:r>
              <a:rPr lang="ko-KR" altLang="en-US" sz="2400" dirty="0"/>
              <a:t> </a:t>
            </a:r>
            <a:r>
              <a:rPr lang="ko-KR" altLang="en-US" sz="2400" dirty="0" smtClean="0"/>
              <a:t>이용해</a:t>
            </a:r>
            <a:r>
              <a:rPr lang="en-US" altLang="ko-KR" sz="2400" dirty="0" smtClean="0"/>
              <a:t>. </a:t>
            </a:r>
            <a:r>
              <a:rPr lang="ko-KR" altLang="en-US" sz="2400" dirty="0" smtClean="0"/>
              <a:t>그리고 같은 종류의 개인정보라도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그 정보를 수집하는 </a:t>
            </a:r>
            <a:r>
              <a:rPr lang="ko-KR" altLang="en-US" sz="2400" b="1" dirty="0" smtClean="0"/>
              <a:t>목적</a:t>
            </a:r>
            <a:r>
              <a:rPr lang="ko-KR" altLang="en-US" sz="2400" dirty="0" smtClean="0"/>
              <a:t>에 따라 </a:t>
            </a:r>
            <a:r>
              <a:rPr lang="ko-KR" altLang="en-US" sz="2400" b="1" dirty="0" smtClean="0"/>
              <a:t>다르게</a:t>
            </a:r>
            <a:r>
              <a:rPr lang="ko-KR" altLang="en-US" sz="2400" dirty="0" smtClean="0"/>
              <a:t> 이용될 수 있어</a:t>
            </a:r>
            <a:endParaRPr lang="en-US" altLang="ko-KR" sz="2400" dirty="0"/>
          </a:p>
        </p:txBody>
      </p:sp>
      <p:sp>
        <p:nvSpPr>
          <p:cNvPr id="63" name="TextBox 62"/>
          <p:cNvSpPr txBox="1"/>
          <p:nvPr/>
        </p:nvSpPr>
        <p:spPr>
          <a:xfrm>
            <a:off x="965720" y="20105845"/>
            <a:ext cx="89249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/>
            <a:r>
              <a:rPr lang="en-US" altLang="ko-KR" sz="1600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</a:t>
            </a:r>
            <a:r>
              <a:rPr lang="en-US" altLang="ko-KR" sz="1600" i="1" dirty="0"/>
              <a:t> </a:t>
            </a:r>
            <a:r>
              <a:rPr lang="ko-KR" altLang="en-US" sz="1600" i="1" dirty="0" smtClean="0"/>
              <a:t>국토교통부에서 처리하는 개인정보 </a:t>
            </a:r>
            <a:r>
              <a:rPr lang="ko-KR" altLang="en-US" sz="1600" i="1" dirty="0" err="1" smtClean="0"/>
              <a:t>파일별</a:t>
            </a:r>
            <a:r>
              <a:rPr lang="ko-KR" altLang="en-US" sz="1600" i="1" dirty="0" smtClean="0"/>
              <a:t> </a:t>
            </a:r>
            <a:r>
              <a:rPr lang="ko-KR" altLang="en-US" sz="1600" i="1" dirty="0" err="1" smtClean="0"/>
              <a:t>처리목적</a:t>
            </a:r>
            <a:r>
              <a:rPr lang="ko-KR" altLang="en-US" sz="1600" i="1" dirty="0" smtClean="0"/>
              <a:t> 확인하기</a:t>
            </a:r>
            <a:endParaRPr lang="ko-KR" altLang="en-US" sz="1600" i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60" y="20449142"/>
            <a:ext cx="1224000" cy="1687394"/>
          </a:xfrm>
          <a:prstGeom prst="rect">
            <a:avLst/>
          </a:prstGeom>
        </p:spPr>
      </p:pic>
      <p:sp>
        <p:nvSpPr>
          <p:cNvPr id="88" name="모서리가 둥근 사각형 설명선 87"/>
          <p:cNvSpPr/>
          <p:nvPr/>
        </p:nvSpPr>
        <p:spPr>
          <a:xfrm flipH="1">
            <a:off x="1916921" y="21549967"/>
            <a:ext cx="7767942" cy="1915312"/>
          </a:xfrm>
          <a:prstGeom prst="wedgeRoundRectCallout">
            <a:avLst>
              <a:gd name="adj1" fmla="val -39963"/>
              <a:gd name="adj2" fmla="val 72292"/>
              <a:gd name="adj3" fmla="val 16667"/>
            </a:avLst>
          </a:prstGeom>
          <a:solidFill>
            <a:srgbClr val="FFFF71"/>
          </a:solidFill>
          <a:ln w="31750">
            <a:solidFill>
              <a:srgbClr val="EAE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9" name="TextBox 88"/>
          <p:cNvSpPr txBox="1"/>
          <p:nvPr/>
        </p:nvSpPr>
        <p:spPr>
          <a:xfrm>
            <a:off x="2084388" y="21742443"/>
            <a:ext cx="74397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/>
              <a:t>아</a:t>
            </a:r>
            <a:r>
              <a:rPr lang="en-US" altLang="ko-KR" sz="2400" dirty="0" smtClean="0"/>
              <a:t>! </a:t>
            </a:r>
            <a:r>
              <a:rPr lang="ko-KR" altLang="en-US" sz="2400" dirty="0" smtClean="0"/>
              <a:t>내 이름과 연락처를 수집한다고 하더라도 서비스 이용을 위한 회원가입 시 수집할 수도 있고</a:t>
            </a:r>
            <a:r>
              <a:rPr lang="en-US" altLang="ko-KR" sz="2400" dirty="0" smtClean="0"/>
              <a:t>, </a:t>
            </a:r>
          </a:p>
          <a:p>
            <a:r>
              <a:rPr lang="ko-KR" altLang="en-US" sz="2400" dirty="0" smtClean="0"/>
              <a:t>빌딩이 누구의 것인지 확인하는 것처럼 </a:t>
            </a:r>
            <a:r>
              <a:rPr lang="ko-KR" altLang="en-US" sz="2400" dirty="0" err="1" smtClean="0"/>
              <a:t>국토교통과</a:t>
            </a:r>
            <a:r>
              <a:rPr lang="ko-KR" altLang="en-US" sz="2400" dirty="0" smtClean="0"/>
              <a:t> 관련된</a:t>
            </a:r>
            <a:r>
              <a:rPr lang="en-US" altLang="ko-KR" sz="2400" dirty="0" smtClean="0"/>
              <a:t> </a:t>
            </a:r>
            <a:r>
              <a:rPr lang="ko-KR" altLang="en-US" sz="2400" dirty="0"/>
              <a:t>업무수행을 위해서 수집할  수도 </a:t>
            </a:r>
            <a:r>
              <a:rPr lang="ko-KR" altLang="en-US" sz="2400" dirty="0" smtClean="0"/>
              <a:t>있다는 거지</a:t>
            </a:r>
            <a:r>
              <a:rPr lang="en-US" altLang="ko-KR" sz="2400" dirty="0" smtClean="0"/>
              <a:t>?</a:t>
            </a:r>
            <a:endParaRPr lang="ko-KR" altLang="en-US" sz="24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029" y="23348289"/>
            <a:ext cx="1404000" cy="1705564"/>
          </a:xfrm>
          <a:prstGeom prst="rect">
            <a:avLst/>
          </a:prstGeom>
        </p:spPr>
      </p:pic>
      <p:sp>
        <p:nvSpPr>
          <p:cNvPr id="91" name="모서리가 둥근 사각형 설명선 90"/>
          <p:cNvSpPr/>
          <p:nvPr/>
        </p:nvSpPr>
        <p:spPr>
          <a:xfrm>
            <a:off x="734247" y="46942775"/>
            <a:ext cx="9356666" cy="1676466"/>
          </a:xfrm>
          <a:prstGeom prst="wedgeRoundRectCallout">
            <a:avLst>
              <a:gd name="adj1" fmla="val -39815"/>
              <a:gd name="adj2" fmla="val 68141"/>
              <a:gd name="adj3" fmla="val 16667"/>
            </a:avLst>
          </a:prstGeom>
          <a:solidFill>
            <a:srgbClr val="92D050"/>
          </a:solidFill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90" name="그림 8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01" y="48470978"/>
            <a:ext cx="1470513" cy="1800000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1092950" y="47173287"/>
            <a:ext cx="87608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/>
              <a:t>내가 알려준 </a:t>
            </a:r>
            <a:r>
              <a:rPr lang="ko-KR" altLang="en-US" sz="2400" dirty="0" err="1"/>
              <a:t>국토교통부</a:t>
            </a:r>
            <a:r>
              <a:rPr lang="ko-KR" altLang="en-US" sz="2400" dirty="0"/>
              <a:t> 개인정보 처리에 대해 더 자세히 알고 싶거나 다른 내용도 궁금하다면 </a:t>
            </a:r>
            <a:r>
              <a:rPr lang="ko-KR" altLang="en-US" sz="2400" b="1" dirty="0" err="1" smtClean="0"/>
              <a:t>국토교통부</a:t>
            </a:r>
            <a:r>
              <a:rPr lang="ko-KR" altLang="en-US" sz="2400" b="1" dirty="0" smtClean="0"/>
              <a:t> 개인정보처리방침</a:t>
            </a:r>
            <a:r>
              <a:rPr lang="ko-KR" altLang="en-US" sz="2400" dirty="0" smtClean="0"/>
              <a:t>을 </a:t>
            </a:r>
            <a:r>
              <a:rPr lang="ko-KR" altLang="en-US" sz="2400" dirty="0"/>
              <a:t>확인하길 바라</a:t>
            </a:r>
            <a:r>
              <a:rPr lang="en-US" altLang="ko-KR" sz="24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7788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2486</TotalTime>
  <Words>428</Words>
  <Application>Microsoft Office PowerPoint</Application>
  <PresentationFormat>사용자 지정</PresentationFormat>
  <Paragraphs>39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HY헤드라인M</vt:lpstr>
      <vt:lpstr>맑은 고딕</vt:lpstr>
      <vt:lpstr>한양신명조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MOLIT</dc:creator>
  <cp:lastModifiedBy>MOLIT</cp:lastModifiedBy>
  <cp:revision>192</cp:revision>
  <dcterms:created xsi:type="dcterms:W3CDTF">2025-02-03T05:51:29Z</dcterms:created>
  <dcterms:modified xsi:type="dcterms:W3CDTF">2025-06-30T01:14:50Z</dcterms:modified>
</cp:coreProperties>
</file>