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327650" cy="7559675"/>
  <p:notesSz cx="6858000" cy="9144000"/>
  <p:defaultTextStyle>
    <a:defPPr>
      <a:defRPr lang="ko-KR"/>
    </a:defPPr>
    <a:lvl1pPr marL="0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1pPr>
    <a:lvl2pPr marL="351414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2pPr>
    <a:lvl3pPr marL="702828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3pPr>
    <a:lvl4pPr marL="1054242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4pPr>
    <a:lvl5pPr marL="1405657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5pPr>
    <a:lvl6pPr marL="1757070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6pPr>
    <a:lvl7pPr marL="2108485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7pPr>
    <a:lvl8pPr marL="2459898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8pPr>
    <a:lvl9pPr marL="2811312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E0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2034" y="-78"/>
      </p:cViewPr>
      <p:guideLst>
        <p:guide orient="horz" pos="2381"/>
        <p:guide pos="16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9574" y="2348402"/>
            <a:ext cx="4528503" cy="162043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99149" y="4283820"/>
            <a:ext cx="3729355" cy="19319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7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2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0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5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0847" y="4857796"/>
            <a:ext cx="4528503" cy="1501436"/>
          </a:xfrm>
        </p:spPr>
        <p:txBody>
          <a:bodyPr anchor="t"/>
          <a:lstStyle>
            <a:lvl1pPr algn="l">
              <a:defRPr sz="1351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20847" y="3204118"/>
            <a:ext cx="4528503" cy="1653681"/>
          </a:xfrm>
        </p:spPr>
        <p:txBody>
          <a:bodyPr anchor="b"/>
          <a:lstStyle>
            <a:lvl1pPr marL="0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1pPr>
            <a:lvl2pPr marL="154424" indent="0">
              <a:buNone/>
              <a:defRPr sz="608">
                <a:solidFill>
                  <a:schemeClr val="tx1">
                    <a:tint val="75000"/>
                  </a:schemeClr>
                </a:solidFill>
              </a:defRPr>
            </a:lvl2pPr>
            <a:lvl3pPr marL="308848" indent="0">
              <a:buNone/>
              <a:defRPr sz="541">
                <a:solidFill>
                  <a:schemeClr val="tx1">
                    <a:tint val="75000"/>
                  </a:schemeClr>
                </a:solidFill>
              </a:defRPr>
            </a:lvl3pPr>
            <a:lvl4pPr marL="463273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4pPr>
            <a:lvl5pPr marL="617698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5pPr>
            <a:lvl6pPr marL="772122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6pPr>
            <a:lvl7pPr marL="926545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7pPr>
            <a:lvl8pPr marL="1080970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8pPr>
            <a:lvl9pPr marL="1235395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99794" y="2351902"/>
            <a:ext cx="1753685" cy="6651464"/>
          </a:xfrm>
        </p:spPr>
        <p:txBody>
          <a:bodyPr/>
          <a:lstStyle>
            <a:lvl1pPr>
              <a:defRPr sz="946"/>
            </a:lvl1pPr>
            <a:lvl2pPr>
              <a:defRPr sz="812"/>
            </a:lvl2pPr>
            <a:lvl3pPr>
              <a:defRPr sz="676"/>
            </a:lvl3pPr>
            <a:lvl4pPr>
              <a:defRPr sz="608"/>
            </a:lvl4pPr>
            <a:lvl5pPr>
              <a:defRPr sz="608"/>
            </a:lvl5pPr>
            <a:lvl6pPr>
              <a:defRPr sz="608"/>
            </a:lvl6pPr>
            <a:lvl7pPr>
              <a:defRPr sz="608"/>
            </a:lvl7pPr>
            <a:lvl8pPr>
              <a:defRPr sz="608"/>
            </a:lvl8pPr>
            <a:lvl9pPr>
              <a:defRPr sz="60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042273" y="2351902"/>
            <a:ext cx="1753685" cy="6651464"/>
          </a:xfrm>
        </p:spPr>
        <p:txBody>
          <a:bodyPr/>
          <a:lstStyle>
            <a:lvl1pPr>
              <a:defRPr sz="946"/>
            </a:lvl1pPr>
            <a:lvl2pPr>
              <a:defRPr sz="812"/>
            </a:lvl2pPr>
            <a:lvl3pPr>
              <a:defRPr sz="676"/>
            </a:lvl3pPr>
            <a:lvl4pPr>
              <a:defRPr sz="608"/>
            </a:lvl4pPr>
            <a:lvl5pPr>
              <a:defRPr sz="608"/>
            </a:lvl5pPr>
            <a:lvl6pPr>
              <a:defRPr sz="608"/>
            </a:lvl6pPr>
            <a:lvl7pPr>
              <a:defRPr sz="608"/>
            </a:lvl7pPr>
            <a:lvl8pPr>
              <a:defRPr sz="608"/>
            </a:lvl8pPr>
            <a:lvl9pPr>
              <a:defRPr sz="60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6383" y="302742"/>
            <a:ext cx="4794885" cy="125994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6387" y="1692181"/>
            <a:ext cx="2353970" cy="705220"/>
          </a:xfrm>
        </p:spPr>
        <p:txBody>
          <a:bodyPr anchor="b"/>
          <a:lstStyle>
            <a:lvl1pPr marL="0" indent="0">
              <a:buNone/>
              <a:defRPr sz="812" b="1"/>
            </a:lvl1pPr>
            <a:lvl2pPr marL="154424" indent="0">
              <a:buNone/>
              <a:defRPr sz="676" b="1"/>
            </a:lvl2pPr>
            <a:lvl3pPr marL="308848" indent="0">
              <a:buNone/>
              <a:defRPr sz="608" b="1"/>
            </a:lvl3pPr>
            <a:lvl4pPr marL="463273" indent="0">
              <a:buNone/>
              <a:defRPr sz="541" b="1"/>
            </a:lvl4pPr>
            <a:lvl5pPr marL="617698" indent="0">
              <a:buNone/>
              <a:defRPr sz="541" b="1"/>
            </a:lvl5pPr>
            <a:lvl6pPr marL="772122" indent="0">
              <a:buNone/>
              <a:defRPr sz="541" b="1"/>
            </a:lvl6pPr>
            <a:lvl7pPr marL="926545" indent="0">
              <a:buNone/>
              <a:defRPr sz="541" b="1"/>
            </a:lvl7pPr>
            <a:lvl8pPr marL="1080970" indent="0">
              <a:buNone/>
              <a:defRPr sz="541" b="1"/>
            </a:lvl8pPr>
            <a:lvl9pPr marL="1235395" indent="0">
              <a:buNone/>
              <a:defRPr sz="541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6387" y="2397398"/>
            <a:ext cx="2353970" cy="4355563"/>
          </a:xfrm>
        </p:spPr>
        <p:txBody>
          <a:bodyPr/>
          <a:lstStyle>
            <a:lvl1pPr>
              <a:defRPr sz="812"/>
            </a:lvl1pPr>
            <a:lvl2pPr>
              <a:defRPr sz="676"/>
            </a:lvl2pPr>
            <a:lvl3pPr>
              <a:defRPr sz="608"/>
            </a:lvl3pPr>
            <a:lvl4pPr>
              <a:defRPr sz="541"/>
            </a:lvl4pPr>
            <a:lvl5pPr>
              <a:defRPr sz="541"/>
            </a:lvl5pPr>
            <a:lvl6pPr>
              <a:defRPr sz="541"/>
            </a:lvl6pPr>
            <a:lvl7pPr>
              <a:defRPr sz="541"/>
            </a:lvl7pPr>
            <a:lvl8pPr>
              <a:defRPr sz="541"/>
            </a:lvl8pPr>
            <a:lvl9pPr>
              <a:defRPr sz="54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2706379" y="1692181"/>
            <a:ext cx="2354895" cy="705220"/>
          </a:xfrm>
        </p:spPr>
        <p:txBody>
          <a:bodyPr anchor="b"/>
          <a:lstStyle>
            <a:lvl1pPr marL="0" indent="0">
              <a:buNone/>
              <a:defRPr sz="812" b="1"/>
            </a:lvl1pPr>
            <a:lvl2pPr marL="154424" indent="0">
              <a:buNone/>
              <a:defRPr sz="676" b="1"/>
            </a:lvl2pPr>
            <a:lvl3pPr marL="308848" indent="0">
              <a:buNone/>
              <a:defRPr sz="608" b="1"/>
            </a:lvl3pPr>
            <a:lvl4pPr marL="463273" indent="0">
              <a:buNone/>
              <a:defRPr sz="541" b="1"/>
            </a:lvl4pPr>
            <a:lvl5pPr marL="617698" indent="0">
              <a:buNone/>
              <a:defRPr sz="541" b="1"/>
            </a:lvl5pPr>
            <a:lvl6pPr marL="772122" indent="0">
              <a:buNone/>
              <a:defRPr sz="541" b="1"/>
            </a:lvl6pPr>
            <a:lvl7pPr marL="926545" indent="0">
              <a:buNone/>
              <a:defRPr sz="541" b="1"/>
            </a:lvl7pPr>
            <a:lvl8pPr marL="1080970" indent="0">
              <a:buNone/>
              <a:defRPr sz="541" b="1"/>
            </a:lvl8pPr>
            <a:lvl9pPr marL="1235395" indent="0">
              <a:buNone/>
              <a:defRPr sz="541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706379" y="2397398"/>
            <a:ext cx="2354895" cy="4355563"/>
          </a:xfrm>
        </p:spPr>
        <p:txBody>
          <a:bodyPr/>
          <a:lstStyle>
            <a:lvl1pPr>
              <a:defRPr sz="812"/>
            </a:lvl1pPr>
            <a:lvl2pPr>
              <a:defRPr sz="676"/>
            </a:lvl2pPr>
            <a:lvl3pPr>
              <a:defRPr sz="608"/>
            </a:lvl3pPr>
            <a:lvl4pPr>
              <a:defRPr sz="541"/>
            </a:lvl4pPr>
            <a:lvl5pPr>
              <a:defRPr sz="541"/>
            </a:lvl5pPr>
            <a:lvl6pPr>
              <a:defRPr sz="541"/>
            </a:lvl6pPr>
            <a:lvl7pPr>
              <a:defRPr sz="541"/>
            </a:lvl7pPr>
            <a:lvl8pPr>
              <a:defRPr sz="541"/>
            </a:lvl8pPr>
            <a:lvl9pPr>
              <a:defRPr sz="54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6389" y="300992"/>
            <a:ext cx="1752760" cy="1280945"/>
          </a:xfrm>
        </p:spPr>
        <p:txBody>
          <a:bodyPr anchor="b"/>
          <a:lstStyle>
            <a:lvl1pPr algn="l">
              <a:defRPr sz="676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82969" y="300989"/>
            <a:ext cx="2978305" cy="6451975"/>
          </a:xfrm>
        </p:spPr>
        <p:txBody>
          <a:bodyPr/>
          <a:lstStyle>
            <a:lvl1pPr>
              <a:defRPr sz="1080"/>
            </a:lvl1pPr>
            <a:lvl2pPr>
              <a:defRPr sz="946"/>
            </a:lvl2pPr>
            <a:lvl3pPr>
              <a:defRPr sz="812"/>
            </a:lvl3pPr>
            <a:lvl4pPr>
              <a:defRPr sz="676"/>
            </a:lvl4pPr>
            <a:lvl5pPr>
              <a:defRPr sz="676"/>
            </a:lvl5pPr>
            <a:lvl6pPr>
              <a:defRPr sz="676"/>
            </a:lvl6pPr>
            <a:lvl7pPr>
              <a:defRPr sz="676"/>
            </a:lvl7pPr>
            <a:lvl8pPr>
              <a:defRPr sz="676"/>
            </a:lvl8pPr>
            <a:lvl9pPr>
              <a:defRPr sz="676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66389" y="1581937"/>
            <a:ext cx="1752760" cy="5171028"/>
          </a:xfrm>
        </p:spPr>
        <p:txBody>
          <a:bodyPr/>
          <a:lstStyle>
            <a:lvl1pPr marL="0" indent="0">
              <a:buNone/>
              <a:defRPr sz="472"/>
            </a:lvl1pPr>
            <a:lvl2pPr marL="154424" indent="0">
              <a:buNone/>
              <a:defRPr sz="406"/>
            </a:lvl2pPr>
            <a:lvl3pPr marL="308848" indent="0">
              <a:buNone/>
              <a:defRPr sz="338"/>
            </a:lvl3pPr>
            <a:lvl4pPr marL="463273" indent="0">
              <a:buNone/>
              <a:defRPr sz="304"/>
            </a:lvl4pPr>
            <a:lvl5pPr marL="617698" indent="0">
              <a:buNone/>
              <a:defRPr sz="304"/>
            </a:lvl5pPr>
            <a:lvl6pPr marL="772122" indent="0">
              <a:buNone/>
              <a:defRPr sz="304"/>
            </a:lvl6pPr>
            <a:lvl7pPr marL="926545" indent="0">
              <a:buNone/>
              <a:defRPr sz="304"/>
            </a:lvl7pPr>
            <a:lvl8pPr marL="1080970" indent="0">
              <a:buNone/>
              <a:defRPr sz="304"/>
            </a:lvl8pPr>
            <a:lvl9pPr marL="1235395" indent="0">
              <a:buNone/>
              <a:defRPr sz="304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4258" y="5291777"/>
            <a:ext cx="3196590" cy="624724"/>
          </a:xfrm>
        </p:spPr>
        <p:txBody>
          <a:bodyPr anchor="b"/>
          <a:lstStyle>
            <a:lvl1pPr algn="l">
              <a:defRPr sz="676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044258" y="675473"/>
            <a:ext cx="3196590" cy="4535805"/>
          </a:xfrm>
        </p:spPr>
        <p:txBody>
          <a:bodyPr/>
          <a:lstStyle>
            <a:lvl1pPr marL="0" indent="0">
              <a:buNone/>
              <a:defRPr sz="1080"/>
            </a:lvl1pPr>
            <a:lvl2pPr marL="154424" indent="0">
              <a:buNone/>
              <a:defRPr sz="946"/>
            </a:lvl2pPr>
            <a:lvl3pPr marL="308848" indent="0">
              <a:buNone/>
              <a:defRPr sz="812"/>
            </a:lvl3pPr>
            <a:lvl4pPr marL="463273" indent="0">
              <a:buNone/>
              <a:defRPr sz="676"/>
            </a:lvl4pPr>
            <a:lvl5pPr marL="617698" indent="0">
              <a:buNone/>
              <a:defRPr sz="676"/>
            </a:lvl5pPr>
            <a:lvl6pPr marL="772122" indent="0">
              <a:buNone/>
              <a:defRPr sz="676"/>
            </a:lvl6pPr>
            <a:lvl7pPr marL="926545" indent="0">
              <a:buNone/>
              <a:defRPr sz="676"/>
            </a:lvl7pPr>
            <a:lvl8pPr marL="1080970" indent="0">
              <a:buNone/>
              <a:defRPr sz="676"/>
            </a:lvl8pPr>
            <a:lvl9pPr marL="1235395" indent="0">
              <a:buNone/>
              <a:defRPr sz="676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4258" y="5916502"/>
            <a:ext cx="3196590" cy="887210"/>
          </a:xfrm>
        </p:spPr>
        <p:txBody>
          <a:bodyPr/>
          <a:lstStyle>
            <a:lvl1pPr marL="0" indent="0">
              <a:buNone/>
              <a:defRPr sz="472"/>
            </a:lvl1pPr>
            <a:lvl2pPr marL="154424" indent="0">
              <a:buNone/>
              <a:defRPr sz="406"/>
            </a:lvl2pPr>
            <a:lvl3pPr marL="308848" indent="0">
              <a:buNone/>
              <a:defRPr sz="338"/>
            </a:lvl3pPr>
            <a:lvl4pPr marL="463273" indent="0">
              <a:buNone/>
              <a:defRPr sz="304"/>
            </a:lvl4pPr>
            <a:lvl5pPr marL="617698" indent="0">
              <a:buNone/>
              <a:defRPr sz="304"/>
            </a:lvl5pPr>
            <a:lvl6pPr marL="772122" indent="0">
              <a:buNone/>
              <a:defRPr sz="304"/>
            </a:lvl6pPr>
            <a:lvl7pPr marL="926545" indent="0">
              <a:buNone/>
              <a:defRPr sz="304"/>
            </a:lvl7pPr>
            <a:lvl8pPr marL="1080970" indent="0">
              <a:buNone/>
              <a:defRPr sz="304"/>
            </a:lvl8pPr>
            <a:lvl9pPr marL="1235395" indent="0">
              <a:buNone/>
              <a:defRPr sz="304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896909" y="404238"/>
            <a:ext cx="899042" cy="859912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99792" y="404238"/>
            <a:ext cx="2608329" cy="859912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6383" y="302742"/>
            <a:ext cx="4794885" cy="1259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6383" y="1763930"/>
            <a:ext cx="4794885" cy="4989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266383" y="7006701"/>
            <a:ext cx="1243118" cy="402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FF106-A833-4C0A-ADA1-55AE77CC2BD7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820282" y="7006701"/>
            <a:ext cx="1687089" cy="402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18149" y="7006701"/>
            <a:ext cx="1243118" cy="402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848" rtl="0" eaLnBrk="1" latinLnBrk="1" hangingPunct="1">
        <a:spcBef>
          <a:spcPct val="0"/>
        </a:spcBef>
        <a:buNone/>
        <a:defRPr sz="14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818" indent="-115818" algn="l" defTabSz="308848" rtl="0" eaLnBrk="1" latinLnBrk="1" hangingPunct="1">
        <a:spcBef>
          <a:spcPct val="20000"/>
        </a:spcBef>
        <a:buFont typeface="Arial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50939" indent="-96515" algn="l" defTabSz="308848" rtl="0" eaLnBrk="1" latinLnBrk="1" hangingPunct="1">
        <a:spcBef>
          <a:spcPct val="20000"/>
        </a:spcBef>
        <a:buFont typeface="Arial" pitchFamily="34" charset="0"/>
        <a:buChar char="–"/>
        <a:defRPr sz="946" kern="1200">
          <a:solidFill>
            <a:schemeClr val="tx1"/>
          </a:solidFill>
          <a:latin typeface="+mn-lt"/>
          <a:ea typeface="+mn-ea"/>
          <a:cs typeface="+mn-cs"/>
        </a:defRPr>
      </a:lvl2pPr>
      <a:lvl3pPr marL="386061" indent="-77212" algn="l" defTabSz="308848" rtl="0" eaLnBrk="1" latinLnBrk="1" hangingPunct="1">
        <a:spcBef>
          <a:spcPct val="20000"/>
        </a:spcBef>
        <a:buFont typeface="Arial" pitchFamily="34" charset="0"/>
        <a:buChar char="•"/>
        <a:defRPr sz="812" kern="1200">
          <a:solidFill>
            <a:schemeClr val="tx1"/>
          </a:solidFill>
          <a:latin typeface="+mn-lt"/>
          <a:ea typeface="+mn-ea"/>
          <a:cs typeface="+mn-cs"/>
        </a:defRPr>
      </a:lvl3pPr>
      <a:lvl4pPr marL="540484" indent="-77212" algn="l" defTabSz="308848" rtl="0" eaLnBrk="1" latinLnBrk="1" hangingPunct="1">
        <a:spcBef>
          <a:spcPct val="20000"/>
        </a:spcBef>
        <a:buFont typeface="Arial" pitchFamily="34" charset="0"/>
        <a:buChar char="–"/>
        <a:defRPr sz="676" kern="1200">
          <a:solidFill>
            <a:schemeClr val="tx1"/>
          </a:solidFill>
          <a:latin typeface="+mn-lt"/>
          <a:ea typeface="+mn-ea"/>
          <a:cs typeface="+mn-cs"/>
        </a:defRPr>
      </a:lvl4pPr>
      <a:lvl5pPr marL="694909" indent="-77212" algn="l" defTabSz="308848" rtl="0" eaLnBrk="1" latinLnBrk="1" hangingPunct="1">
        <a:spcBef>
          <a:spcPct val="20000"/>
        </a:spcBef>
        <a:buFont typeface="Arial" pitchFamily="34" charset="0"/>
        <a:buChar char="»"/>
        <a:defRPr sz="676" kern="1200">
          <a:solidFill>
            <a:schemeClr val="tx1"/>
          </a:solidFill>
          <a:latin typeface="+mn-lt"/>
          <a:ea typeface="+mn-ea"/>
          <a:cs typeface="+mn-cs"/>
        </a:defRPr>
      </a:lvl5pPr>
      <a:lvl6pPr marL="849334" indent="-77212" algn="l" defTabSz="308848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6pPr>
      <a:lvl7pPr marL="1003758" indent="-77212" algn="l" defTabSz="308848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7pPr>
      <a:lvl8pPr marL="1158184" indent="-77212" algn="l" defTabSz="308848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8pPr>
      <a:lvl9pPr marL="1312607" indent="-77212" algn="l" defTabSz="308848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1pPr>
      <a:lvl2pPr marL="154424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2pPr>
      <a:lvl3pPr marL="308848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3pPr>
      <a:lvl4pPr marL="463273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4pPr>
      <a:lvl5pPr marL="617698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5pPr>
      <a:lvl6pPr marL="772122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6pPr>
      <a:lvl7pPr marL="926545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7pPr>
      <a:lvl8pPr marL="1080970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8pPr>
      <a:lvl9pPr marL="1235395" algn="l" defTabSz="308848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/>
          <p:cNvCxnSpPr/>
          <p:nvPr/>
        </p:nvCxnSpPr>
        <p:spPr>
          <a:xfrm>
            <a:off x="2" y="3767219"/>
            <a:ext cx="5339753" cy="0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663940" y="12332"/>
            <a:ext cx="0" cy="7526854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77206" y="79219"/>
            <a:ext cx="2537368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물류창고 기본 안전관리 매뉴얼 </a:t>
            </a:r>
            <a:r>
              <a:rPr lang="en-US" altLang="ko-KR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( </a:t>
            </a:r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관리자용 </a:t>
            </a:r>
            <a:r>
              <a:rPr lang="en-US" altLang="ko-KR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)</a:t>
            </a:r>
            <a:endParaRPr lang="ko-KR" altLang="en-US" sz="987" b="1" spc="-5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D9E028"/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714574" y="440634"/>
            <a:ext cx="1802423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화재사고</a:t>
            </a:r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안전관리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77148" y="621594"/>
            <a:ext cx="2283377" cy="2591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4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&lt;</a:t>
            </a:r>
            <a:r>
              <a:rPr lang="ko-KR" altLang="en-US" sz="634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평상시</a:t>
            </a:r>
            <a:r>
              <a:rPr lang="en-US" altLang="ko-KR" sz="634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&gt;</a:t>
            </a: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월간 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일간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소방운영계획</a:t>
            </a: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P. 5-8 )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을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수립하여 방재관리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시설</a:t>
            </a:r>
            <a:endParaRPr lang="en-US" altLang="ko-KR" sz="634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관리 등의 소방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안전을 종합적으로 점검</a:t>
            </a:r>
            <a:endParaRPr lang="en-US" altLang="ko-KR" sz="634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  <a:buFontTx/>
              <a:buChar char="-"/>
            </a:pP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예방적인 측면과 재해 발생 시 피해를 최소화하는 측면으로 </a:t>
            </a:r>
            <a:endParaRPr lang="en-US" altLang="ko-KR" sz="634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관리 체계를</a:t>
            </a: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수립관리</a:t>
            </a:r>
            <a:endParaRPr lang="en-US" altLang="ko-KR" sz="634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예방점검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물류창고 외부와 내부를 주기적으로 점검 및 </a:t>
            </a:r>
            <a:r>
              <a:rPr lang="ko-KR" altLang="en-US" sz="634" spc="-6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순찰하</a:t>
            </a:r>
            <a:endParaRPr lang="en-US" altLang="ko-KR" sz="634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여 화재위험요소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제거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화재발생 시 피해를 최소화 되도록 관리</a:t>
            </a:r>
            <a:endParaRPr lang="en-US" altLang="ko-KR" sz="634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(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 발생 시 피해 최소화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①신속한 상황전달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②화재신고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endParaRPr lang="en-US" altLang="ko-KR" sz="634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③침착한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피난 유도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④초기진화 순서로 관리</a:t>
            </a:r>
            <a:endParaRPr lang="en-US" altLang="ko-KR" sz="634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634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&lt;</a:t>
            </a:r>
            <a:r>
              <a:rPr lang="ko-KR" altLang="en-US" sz="634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화재 발생시 </a:t>
            </a:r>
            <a:r>
              <a:rPr lang="en-US" altLang="ko-KR" sz="634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&gt;</a:t>
            </a: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프로세스를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수립하여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사고발생 시 비상연락망 수립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신속한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</a:t>
            </a:r>
            <a:endParaRPr lang="en-US" altLang="ko-KR" sz="634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황 전달과 지휘를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통해 피해가 최소화되도록 관리</a:t>
            </a:r>
            <a:endParaRPr lang="en-US" altLang="ko-KR" sz="634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화재사고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발생 시 비상방송을 통해 모든 근무자들이 신속하게 </a:t>
            </a:r>
            <a:endParaRPr lang="en-US" altLang="ko-KR" sz="634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물류창고 밖으로 </a:t>
            </a:r>
            <a:r>
              <a:rPr lang="ko-KR" altLang="en-US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대피할 수 있도록 알리고</a:t>
            </a:r>
            <a:r>
              <a:rPr lang="en-US" altLang="ko-KR" sz="634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</a:p>
          <a:p>
            <a:pPr algn="just" fontAlgn="base">
              <a:lnSpc>
                <a:spcPct val="140000"/>
              </a:lnSpc>
            </a:pPr>
            <a:endParaRPr lang="en-US" altLang="ko-KR" sz="142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en-US" altLang="ko-KR" sz="62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119</a:t>
            </a:r>
            <a:r>
              <a:rPr lang="ko-KR" altLang="en-US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와 관할 소방대</a:t>
            </a:r>
            <a:r>
              <a:rPr lang="en-US" altLang="ko-KR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○○○</a:t>
            </a:r>
            <a:r>
              <a:rPr lang="en-US" altLang="ko-KR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○○○○</a:t>
            </a:r>
            <a:r>
              <a:rPr lang="en-US" altLang="ko-KR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</a:t>
            </a:r>
            <a:r>
              <a:rPr lang="ko-KR" altLang="en-US" sz="620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등에 화재신고를 한 후</a:t>
            </a:r>
            <a:r>
              <a:rPr lang="en-US" altLang="ko-KR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20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</a:t>
            </a:r>
            <a:endParaRPr lang="en-US" altLang="ko-KR" sz="620" spc="-6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20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재 현장의 </a:t>
            </a:r>
            <a:r>
              <a:rPr lang="ko-KR" altLang="en-US" sz="62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근무자 수를 파악하여 모든 근무자의 대피상황을 관리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1621" y="3992948"/>
            <a:ext cx="1802423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물류작업 안전관리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78953" y="4178854"/>
            <a:ext cx="2283377" cy="2917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40000"/>
              </a:lnSpc>
              <a:buFontTx/>
              <a:buChar char="-"/>
            </a:pP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‧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출고지역에서의 노면 청소상태를 점검하고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조명 및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입문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등이 정상적으로 작동될 수 있도록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  <a:buFontTx/>
              <a:buChar char="-"/>
            </a:pP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 및 이동작업에 있어서 미끄러지거나 넘어지지 않도록 통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로의 노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면 및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청소 상태를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이동 통로를 표시하는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테이프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페인트 등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를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수시로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교체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수하여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운반장비와 작업자의 안전통로를 관리 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  <a:buFontTx/>
              <a:buChar char="-"/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보관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적치작업에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있어서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 등의 적재상태를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점검하고 파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렛트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안전보호대 등의 파손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찌그러짐이 없도록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  <a:buFontTx/>
              <a:buChar char="-"/>
            </a:pP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 등은 보관지역에 보관하고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통로에 화물이 적치되지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않도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록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소분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포장 등의 부가가치작업 공간은 수시로 정리정돈하고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바닥에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이물질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등이 없도록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부가가치작업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공간에는 베임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찰과상 등의 경미한 사고에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대비하여 구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급상자를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비치하여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피킹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분배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 시 작업자들의 복장을 단정하게 하고 청소 및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조도를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수시로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관리 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동절기 </a:t>
            </a:r>
            <a:r>
              <a:rPr lang="ko-KR" altLang="en-US" sz="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영하의 기온에서는 청소 작업 후 </a:t>
            </a:r>
            <a:r>
              <a:rPr lang="ko-KR" altLang="en-US" sz="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바닥 면의 </a:t>
            </a:r>
            <a:r>
              <a:rPr lang="ko-KR" altLang="en-US" sz="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물기가 </a:t>
            </a:r>
            <a:r>
              <a:rPr lang="ko-KR" altLang="en-US" sz="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없도록 관리</a:t>
            </a:r>
            <a:endParaRPr lang="en-US" altLang="ko-KR" sz="6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endParaRPr lang="en-US" altLang="ko-KR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20826" indent="-120826" algn="just" fontAlgn="base">
              <a:lnSpc>
                <a:spcPct val="140000"/>
              </a:lnSpc>
              <a:buFontTx/>
              <a:buChar char="-"/>
            </a:pPr>
            <a:endParaRPr lang="ko-KR" altLang="en-US" sz="142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물류작업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관계자는 안전모와 작업복을 착용하고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외부인은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출입을 금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4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지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하거나 안전모와 작업복을 착용시키고 동행하여 관리</a:t>
            </a:r>
            <a:r>
              <a:rPr lang="ko-KR" altLang="en-US" sz="62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765321" y="3992948"/>
            <a:ext cx="1802423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주요 설비 및 장비 작업 안전관리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777148" y="4178856"/>
            <a:ext cx="2283377" cy="264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컨베이어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끼임 등 안전사고 예방을 위해 작업자들의 복장을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수시로 점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검하고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컨베이어를 타고 넘지 않도록 사전 교육 실시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창고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내에 지게차 이동통로를 표시한 테이프 및 페인트가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훼손되지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않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도록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관리</a:t>
            </a:r>
          </a:p>
          <a:p>
            <a:pPr algn="just" fontAlgn="base">
              <a:lnSpc>
                <a:spcPct val="120000"/>
              </a:lnSpc>
            </a:pPr>
            <a:endParaRPr lang="en-US" altLang="ko-KR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작업자를 대상으로 주기적인 안전 교육을 실시하고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안전수칙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위반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 붕괴 등에 대해서는 철저하게 관리</a:t>
            </a:r>
          </a:p>
          <a:p>
            <a:pPr algn="just" fontAlgn="base">
              <a:lnSpc>
                <a:spcPct val="120000"/>
              </a:lnSpc>
            </a:pPr>
            <a:endParaRPr lang="en-US" altLang="ko-KR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지게차의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‧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출고작업 시 운전자는 작업계획을 숙지하도록 하고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끝단의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추락 위험에 대해서 관리</a:t>
            </a:r>
          </a:p>
          <a:p>
            <a:pPr algn="just" fontAlgn="base">
              <a:lnSpc>
                <a:spcPct val="120000"/>
              </a:lnSpc>
            </a:pPr>
            <a:endParaRPr lang="en-US" altLang="ko-KR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시설에 대해서는 주기적으로 점검하여 보수 및 교체하고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와  작업인력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등이 낙하하지 않도록 관리</a:t>
            </a:r>
          </a:p>
          <a:p>
            <a:pPr algn="just" fontAlgn="base">
              <a:lnSpc>
                <a:spcPct val="120000"/>
              </a:lnSpc>
            </a:pPr>
            <a:endParaRPr lang="en-US" altLang="ko-KR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및 보호대 등에 대해서는 비틀림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파손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부식 등을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수시로 점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검하여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보수 및 교체 관리</a:t>
            </a:r>
          </a:p>
          <a:p>
            <a:pPr algn="just" fontAlgn="base">
              <a:lnSpc>
                <a:spcPct val="120000"/>
              </a:lnSpc>
            </a:pPr>
            <a:endParaRPr lang="en-US" altLang="ko-KR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대차 등의 운반 장비에 대해서는 적정한 높이로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적재하고 운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반 가능한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중량을 적재할 수 있도록 철저하게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창고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내부의 개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·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보수 작업 시 용접작업 등 화기를 사용할 경우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가연물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및 인화성물질을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제거하거나 격리되도록 철저히 관리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3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용접기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등을 사용하여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글라스울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등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불연재가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아닌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샌드위치패널에 직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접 열을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가하는 행위가 없도록 철저한 작업 관리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221621" y="440633"/>
            <a:ext cx="1802423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■ 안전관리의 범위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78953" y="621593"/>
            <a:ext cx="2283377" cy="50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40000"/>
              </a:lnSpc>
            </a:pPr>
            <a:r>
              <a:rPr lang="ko-KR" altLang="en-US" sz="634" b="1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‘ 물류창고 안전관리 ’ </a:t>
            </a:r>
            <a:r>
              <a:rPr lang="ko-KR" altLang="en-US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라 함은 화물을 취급하는 인력에 대한 안전관리 </a:t>
            </a:r>
            <a:r>
              <a:rPr lang="en-US" altLang="ko-KR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물류창고 </a:t>
            </a:r>
            <a:r>
              <a:rPr lang="ko-KR" altLang="en-US" sz="634" kern="0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인프라</a:t>
            </a:r>
            <a:r>
              <a:rPr lang="en-US" altLang="ko-KR" sz="634" kern="0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 </a:t>
            </a:r>
            <a:r>
              <a:rPr lang="ko-KR" altLang="en-US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건축시설물</a:t>
            </a:r>
            <a:r>
              <a:rPr lang="en-US" altLang="ko-KR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 </a:t>
            </a:r>
            <a:r>
              <a:rPr lang="ko-KR" altLang="en-US" sz="634" kern="0" spc="-6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ko-KR" altLang="en-US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장비 등 </a:t>
            </a:r>
            <a:r>
              <a:rPr lang="en-US" altLang="ko-KR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34" kern="0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 대한 안전관리와 화물에 대한 안전관리로 구분할 수 있음 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553" y="1252590"/>
            <a:ext cx="2328908" cy="206905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5627" y="6852898"/>
            <a:ext cx="534818" cy="479253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2417321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663825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417321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663825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2" y="3767219"/>
            <a:ext cx="5339753" cy="0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663940" y="12332"/>
            <a:ext cx="0" cy="7526854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233096" y="347640"/>
            <a:ext cx="1802423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별첨 </a:t>
            </a:r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1 . 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일일 소방 </a:t>
            </a:r>
            <a:r>
              <a:rPr lang="ko-KR" altLang="en-US" sz="775" b="1" spc="-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점검표</a:t>
            </a:r>
            <a:endParaRPr lang="ko-KR" altLang="en-US" sz="775" b="1" spc="-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5627" y="6852898"/>
            <a:ext cx="534818" cy="479253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177205" y="75282"/>
            <a:ext cx="248661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물류창고 기본 안전관리 매뉴얼 </a:t>
            </a:r>
            <a:r>
              <a:rPr lang="en-US" altLang="ko-KR" sz="987" b="1" spc="-5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( </a:t>
            </a:r>
            <a:r>
              <a:rPr lang="ko-KR" altLang="en-US" sz="987" b="1" spc="-5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관리자용 </a:t>
            </a:r>
            <a:r>
              <a:rPr lang="en-US" altLang="ko-KR" sz="987" b="1" spc="-5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)</a:t>
            </a:r>
            <a:endParaRPr lang="ko-KR" altLang="en-US" sz="987" b="1" spc="-5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D9E028"/>
              </a:solidFill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8177231"/>
              </p:ext>
            </p:extLst>
          </p:nvPr>
        </p:nvGraphicFramePr>
        <p:xfrm>
          <a:off x="258439" y="575228"/>
          <a:ext cx="2303889" cy="2744897"/>
        </p:xfrm>
        <a:graphic>
          <a:graphicData uri="http://schemas.openxmlformats.org/drawingml/2006/table">
            <a:tbl>
              <a:tblPr/>
              <a:tblGrid>
                <a:gridCol w="129038"/>
                <a:gridCol w="297200"/>
                <a:gridCol w="1364494"/>
                <a:gridCol w="264681"/>
                <a:gridCol w="248476"/>
              </a:tblGrid>
              <a:tr h="17858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순 찰 장 소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 요 체 </a:t>
                      </a:r>
                      <a:r>
                        <a:rPr lang="ko-KR" altLang="en-US" sz="600" b="1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</a:t>
                      </a: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포 인 </a:t>
                      </a:r>
                      <a:r>
                        <a:rPr lang="ko-KR" altLang="en-US" sz="600" b="1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트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600" b="1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유무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특이</a:t>
                      </a:r>
                      <a:endParaRPr lang="en-US" altLang="ko-KR" sz="600" b="1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사항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</a:tr>
              <a:tr h="183300">
                <a:tc rowSpan="4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야 외</a:t>
                      </a:r>
                      <a:endParaRPr lang="ko-KR" altLang="en-US" sz="4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연결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송수관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연결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송수구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배관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연결송수관 표시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옥외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소화전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발신기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표시등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개폐밸브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호스 상태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노즐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6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소화용수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물탱크 수위확인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정리정돈 상태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0">
                <a:tc rowSpan="14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4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기사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휴게실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컨테이너 화재예방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콘센트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판넬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온열기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확인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자동화재탐지설비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비상경보설비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자동화재속보설비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비상방송설비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유도등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설비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각 비상구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유도등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상태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옥내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소화전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소화기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발신기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표시등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개폐밸브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호스 상태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노즐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공기압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위치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</a:t>
                      </a:r>
                      <a:r>
                        <a:rPr 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SVP1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전원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밸브개방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밸브주의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프리액션</a:t>
                      </a: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밸브실</a:t>
                      </a:r>
                      <a:r>
                        <a:rPr lang="en-US" altLang="ko-KR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차 압력밸브 체크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누수 점검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동절기 온풍기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동파방지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펌프실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급수모터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소방펌프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액션밸브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급수모터 누수확인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17037619"/>
              </p:ext>
            </p:extLst>
          </p:nvPr>
        </p:nvGraphicFramePr>
        <p:xfrm>
          <a:off x="2773606" y="575363"/>
          <a:ext cx="2303889" cy="2706001"/>
        </p:xfrm>
        <a:graphic>
          <a:graphicData uri="http://schemas.openxmlformats.org/drawingml/2006/table">
            <a:tbl>
              <a:tblPr/>
              <a:tblGrid>
                <a:gridCol w="129038"/>
                <a:gridCol w="319402"/>
                <a:gridCol w="1370178"/>
                <a:gridCol w="236795"/>
                <a:gridCol w="248476"/>
              </a:tblGrid>
              <a:tr h="18419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순 찰 장 소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 요 체 </a:t>
                      </a:r>
                      <a:r>
                        <a:rPr lang="ko-KR" altLang="en-US" sz="600" b="1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</a:t>
                      </a: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포 인 </a:t>
                      </a:r>
                      <a:r>
                        <a:rPr lang="ko-KR" altLang="en-US" sz="600" b="1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트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600" b="1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유무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특이</a:t>
                      </a:r>
                      <a:endParaRPr lang="en-US" altLang="ko-KR" sz="600" b="1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사항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</a:tr>
              <a:tr h="188925">
                <a:tc rowSpan="1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4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기사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휴게실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컨테이너 화재예방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콘센트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판넬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온열기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확인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3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" b="0" kern="0" spc="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GS</a:t>
                      </a:r>
                      <a:r>
                        <a:rPr lang="ko-KR" altLang="en-US" sz="400" b="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리테일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입고실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컨테이너 화재예방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콘센트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판넬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온열기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확인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옥내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소화전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발신기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표시등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개폐밸브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호스 상태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노즐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소화기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공기압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위치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</a:t>
                      </a:r>
                      <a:r>
                        <a:rPr lang="en-US" sz="400" b="0" kern="0" spc="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SVP2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전원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밸브개방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밸브주의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</a:t>
                      </a:r>
                      <a:r>
                        <a:rPr lang="en-US" sz="400" b="0" kern="0" spc="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SVP3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전원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밸브개방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밸브주의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프리액션</a:t>
                      </a: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밸브실</a:t>
                      </a:r>
                      <a:r>
                        <a:rPr lang="en-US" altLang="ko-KR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차 압력밸브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체크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누수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점검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동절기 온풍기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동파방지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프리액션</a:t>
                      </a: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밸브실</a:t>
                      </a:r>
                      <a:r>
                        <a:rPr lang="en-US" altLang="ko-KR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차 압력밸브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체크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누수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점검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동절기 온풍기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동파방지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방화셔터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시스템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자동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정지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작동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rowSpan="6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4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프리액션</a:t>
                      </a: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밸브실</a:t>
                      </a:r>
                      <a:r>
                        <a:rPr lang="en-US" altLang="ko-KR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차 압력밸브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체크 </a:t>
                      </a:r>
                      <a:r>
                        <a:rPr lang="en-US" altLang="ko-KR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누수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점검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동절기 온풍기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옥내</a:t>
                      </a:r>
                      <a:endParaRPr lang="en-US" altLang="ko-KR" sz="400" b="0" kern="0" spc="-70" baseline="0" dirty="0" smtClean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소화전</a:t>
                      </a:r>
                      <a:endParaRPr lang="ko-KR" altLang="en-US" sz="400" b="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적색불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점등 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적색 </a:t>
                      </a:r>
                      <a:r>
                        <a:rPr lang="ko-KR" altLang="en-US" sz="500" kern="0" spc="-7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점등시</a:t>
                      </a:r>
                      <a:r>
                        <a:rPr lang="ko-KR" altLang="en-US" sz="5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00" kern="0" spc="-70" baseline="0" dirty="0" err="1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싸이렌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작동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발신기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표시등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개폐밸브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호스 상태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노즐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소화기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공기압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위치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</a:t>
                      </a:r>
                      <a:r>
                        <a:rPr lang="en-US" sz="400" b="0" kern="0" spc="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SVP4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점등확인 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전원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밸브개방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밸브주의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14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4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" b="0" kern="0" spc="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1,2,3</a:t>
                      </a: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계단</a:t>
                      </a:r>
                      <a:r>
                        <a:rPr lang="en-US" altLang="ko-KR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400" b="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출입구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장애물 유무</a:t>
                      </a:r>
                      <a:r>
                        <a:rPr lang="en-US" altLang="ko-KR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 폐쇄 확인</a:t>
                      </a: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59" marR="5159" marT="5159" marB="51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221621" y="3992948"/>
            <a:ext cx="1802423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별첨 </a:t>
            </a:r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2 . 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월간 소방 </a:t>
            </a:r>
            <a:r>
              <a:rPr lang="ko-KR" altLang="en-US" sz="775" b="1" spc="-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점검표</a:t>
            </a:r>
            <a:endParaRPr lang="ko-KR" altLang="en-US" sz="775" b="1" spc="-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6791521"/>
              </p:ext>
            </p:extLst>
          </p:nvPr>
        </p:nvGraphicFramePr>
        <p:xfrm>
          <a:off x="253691" y="4217617"/>
          <a:ext cx="4564810" cy="2694003"/>
        </p:xfrm>
        <a:graphic>
          <a:graphicData uri="http://schemas.openxmlformats.org/drawingml/2006/table">
            <a:tbl>
              <a:tblPr/>
              <a:tblGrid>
                <a:gridCol w="432942"/>
                <a:gridCol w="1977192"/>
                <a:gridCol w="1433658"/>
                <a:gridCol w="721018"/>
              </a:tblGrid>
              <a:tr h="168443"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점검내용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이상유무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특이사항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26"/>
                    </a:solidFill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난방기 점검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소방시설물 동파체크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소방계획서 비치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난방기 점검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소방시설물 동파체크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600" kern="0" spc="-70" baseline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소방시설물 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보온열선 </a:t>
                      </a:r>
                      <a:r>
                        <a:rPr lang="en-US" altLang="ko-KR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정지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b="0" kern="0" spc="-6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소화기구 교체 및 </a:t>
                      </a:r>
                      <a:r>
                        <a:rPr lang="ko-KR" altLang="en-US" sz="600" b="0" kern="0" spc="-6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충압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상태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옥내소화전 점검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방재관리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방화관리자 안전교육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자동화재탐지설비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비상경보설비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유도등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설비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점검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방재관리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액션 밸브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스프링클러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방화 </a:t>
                      </a:r>
                      <a:r>
                        <a:rPr lang="ko-KR" altLang="en-US" sz="600" b="0" kern="0" spc="-6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셧터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설비 점검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소방훈련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불조심 강조의 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달 </a:t>
                      </a:r>
                      <a:r>
                        <a:rPr lang="en-US" altLang="ko-KR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불조심 현수막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소방시설물 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보온열선 </a:t>
                      </a:r>
                      <a:r>
                        <a:rPr lang="en-US" altLang="ko-KR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작동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b="0" kern="0" spc="-6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6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600" kern="0" spc="-7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난방기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전기설비 집중점검</a:t>
                      </a: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440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-7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소방종합정밀점검 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사용 </a:t>
                      </a:r>
                      <a:r>
                        <a:rPr lang="ko-KR" altLang="en-US" sz="600" b="0" kern="0" spc="-6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승인일이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속하는 달까지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b="0" kern="0" spc="-6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소방 작동기능 점검 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사용 </a:t>
                      </a:r>
                      <a:r>
                        <a:rPr lang="ko-KR" altLang="en-US" sz="600" b="0" kern="0" spc="-60" baseline="0" dirty="0" err="1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승인일이</a:t>
                      </a:r>
                      <a:r>
                        <a:rPr lang="ko-KR" altLang="en-US" sz="600" b="0" kern="0" spc="-60" baseline="0" dirty="0" smtClean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속하는 달까지</a:t>
                      </a:r>
                      <a:r>
                        <a:rPr lang="en-US" altLang="ko-KR" sz="600" b="0" kern="0" spc="-60" baseline="0" dirty="0">
                          <a:ln>
                            <a:solidFill>
                              <a:srgbClr val="F37321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b="0" kern="0" spc="-6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-70" baseline="0" dirty="0">
                        <a:ln>
                          <a:solidFill>
                            <a:srgbClr val="F37321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44" marR="8944" marT="8944" marB="89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2417321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63825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17321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663825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1066</Words>
  <Application>Microsoft Office PowerPoint</Application>
  <PresentationFormat>사용자 지정</PresentationFormat>
  <Paragraphs>217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손병석</cp:lastModifiedBy>
  <cp:revision>32</cp:revision>
  <dcterms:created xsi:type="dcterms:W3CDTF">2014-12-02T01:08:39Z</dcterms:created>
  <dcterms:modified xsi:type="dcterms:W3CDTF">2014-12-03T15:08:31Z</dcterms:modified>
</cp:coreProperties>
</file>