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81" r:id="rId2"/>
    <p:sldId id="277" r:id="rId3"/>
    <p:sldId id="257" r:id="rId4"/>
    <p:sldId id="272" r:id="rId5"/>
    <p:sldId id="258" r:id="rId6"/>
    <p:sldId id="259" r:id="rId7"/>
    <p:sldId id="260" r:id="rId8"/>
    <p:sldId id="274" r:id="rId9"/>
    <p:sldId id="273" r:id="rId10"/>
    <p:sldId id="261" r:id="rId11"/>
    <p:sldId id="262" r:id="rId12"/>
    <p:sldId id="263" r:id="rId13"/>
    <p:sldId id="264" r:id="rId14"/>
    <p:sldId id="265" r:id="rId15"/>
    <p:sldId id="279" r:id="rId16"/>
    <p:sldId id="280" r:id="rId17"/>
    <p:sldId id="271" r:id="rId18"/>
  </p:sldIdLst>
  <p:sldSz cx="5327650" cy="7559675"/>
  <p:notesSz cx="6858000" cy="9144000"/>
  <p:embeddedFontLst>
    <p:embeddedFont>
      <p:font typeface="Calibri Light" panose="020F0302020204030204" pitchFamily="34" charset="0"/>
      <p:regular r:id="rId19"/>
      <p:italic r:id="rId20"/>
    </p:embeddedFont>
    <p:embeddedFont>
      <p:font typeface="서울남산체 B" panose="02020603020101020101" pitchFamily="18" charset="-127"/>
      <p:regular r:id="rId21"/>
    </p:embeddedFont>
    <p:embeddedFont>
      <p:font typeface="서울남산체 L" panose="02020603020101020101" pitchFamily="18" charset="-127"/>
      <p:regular r:id="rId22"/>
    </p:embeddedFont>
    <p:embeddedFont>
      <p:font typeface="맑은 고딕" panose="020B0503020000020004" pitchFamily="50" charset="-127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126"/>
    <a:srgbClr val="F37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494" autoAdjust="0"/>
  </p:normalViewPr>
  <p:slideViewPr>
    <p:cSldViewPr snapToGrid="0">
      <p:cViewPr varScale="1">
        <p:scale>
          <a:sx n="84" d="100"/>
          <a:sy n="84" d="100"/>
        </p:scale>
        <p:origin x="21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4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86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64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730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58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93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66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845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63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074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90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CF134-6651-4674-B0FE-E853E434DFFE}" type="datetimeFigureOut">
              <a:rPr lang="ko-KR" altLang="en-US" smtClean="0"/>
              <a:t>2014-12-01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FAF88-4C07-46F9-8A7E-2565FD085B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67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2729" rtl="0" eaLnBrk="1" latinLnBrk="1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1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1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1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03452" y="6542212"/>
            <a:ext cx="946148" cy="25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di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</a:pPr>
            <a:r>
              <a:rPr kumimoji="0" lang="en-US" altLang="ko-KR" sz="900" b="0" i="0" u="none" strike="noStrike" cap="none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2014. </a:t>
            </a:r>
            <a:r>
              <a:rPr kumimoji="0" lang="en-US" altLang="ko-KR" sz="900" b="0" i="0" u="none" strike="noStrike" cap="none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12. 01</a:t>
            </a:r>
            <a:endParaRPr kumimoji="0" lang="en-US" altLang="ko-KR" sz="700" b="0" i="0" u="none" strike="noStrike" cap="none" normalizeH="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47739" y="5805672"/>
            <a:ext cx="4116172" cy="70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</a:pPr>
            <a:r>
              <a:rPr kumimoji="0" lang="ko-KR" altLang="en-US" sz="1000" b="0" i="0" u="none" strike="noStrike" cap="none" spc="-70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L" panose="02020603020101020101" pitchFamily="18" charset="-127"/>
                <a:ea typeface="서울남산체 L" panose="02020603020101020101" pitchFamily="18" charset="-127"/>
              </a:rPr>
              <a:t>본 매뉴얼은 물류창고 관리자와 현장 근무자 등이 숙지하여야 할 안전관리 사항을 정리한 것으로 휴대하시어 물류창고 안전관리에 활용하시기 바랍니다</a:t>
            </a:r>
            <a:r>
              <a:rPr kumimoji="0" lang="en-US" altLang="ko-KR" sz="1000" b="0" i="0" u="none" strike="noStrike" cap="none" spc="-70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L" panose="02020603020101020101" pitchFamily="18" charset="-127"/>
                <a:ea typeface="서울남산체 L" panose="02020603020101020101" pitchFamily="18" charset="-127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</a:pPr>
            <a:endParaRPr kumimoji="0" lang="en-US" altLang="ko-KR" sz="600" b="0" i="0" u="none" strike="noStrike" cap="none" spc="-70" normalizeH="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서울남산체 L" panose="02020603020101020101" pitchFamily="18" charset="-127"/>
              <a:ea typeface="서울남산체 L" panose="02020603020101020101" pitchFamily="18" charset="-127"/>
            </a:endParaRPr>
          </a:p>
          <a:p>
            <a:pPr marR="0" lvl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</a:pPr>
            <a:r>
              <a:rPr lang="en-US" altLang="ko-KR" sz="105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- </a:t>
            </a:r>
            <a:r>
              <a:rPr lang="ko-KR" altLang="en-US" sz="105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개별창고의 상황에 맞게 수정하여 사용하실 수 있습니다 </a:t>
            </a:r>
            <a:r>
              <a:rPr lang="en-US" altLang="ko-KR" sz="105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-</a:t>
            </a:r>
            <a:endParaRPr kumimoji="0" lang="en-US" altLang="ko-KR" sz="1050" b="1" i="0" u="none" strike="noStrike" cap="none" spc="-70" normalizeH="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서울남산체 L" panose="02020603020101020101" pitchFamily="18" charset="-127"/>
              <a:ea typeface="서울남산체 L" panose="02020603020101020101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82122" y="1278209"/>
            <a:ext cx="414792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</a:pPr>
            <a:r>
              <a:rPr kumimoji="0" lang="ko-KR" altLang="en-US" sz="2400" b="1" i="0" u="none" strike="noStrike" cap="none" spc="-150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기본 </a:t>
            </a:r>
            <a:r>
              <a:rPr kumimoji="0" lang="ko-KR" altLang="en-US" sz="2800" b="1" i="0" u="none" strike="noStrike" cap="none" spc="-150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D8E126"/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</a:t>
            </a:r>
            <a:r>
              <a:rPr kumimoji="0" lang="ko-KR" altLang="en-US" sz="2800" b="1" i="0" u="none" strike="noStrike" cap="none" spc="-150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kumimoji="0" lang="ko-KR" altLang="en-US" sz="2400" b="1" i="0" u="none" strike="noStrike" cap="none" spc="-150" normalizeH="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매뉴얼</a:t>
            </a:r>
            <a:endParaRPr kumimoji="0" lang="en-US" altLang="ko-KR" sz="2400" b="0" i="0" u="none" strike="noStrike" cap="none" spc="-150" normalizeH="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172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49779" y="713474"/>
            <a:ext cx="279982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기본 안전관리 </a:t>
            </a:r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매뉴얼</a:t>
            </a:r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0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 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안전관리의 범위 및 작성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취지                                                    </a:t>
            </a:r>
            <a:endParaRPr lang="ko-KR" altLang="en-US" sz="1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1. </a:t>
            </a:r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관리자</a:t>
            </a:r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ko-KR" altLang="en-US" sz="1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1.1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</a:t>
            </a:r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                                                                      </a:t>
            </a:r>
            <a:endParaRPr lang="ko-KR" altLang="en-US" sz="1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1.2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                                                                      </a:t>
            </a:r>
            <a:endParaRPr lang="ko-KR" altLang="en-US" sz="1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1.3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주요 설비 및 장비 작업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                                                     </a:t>
            </a:r>
            <a:endParaRPr lang="ko-KR" altLang="en-US" sz="1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 </a:t>
            </a:r>
            <a:r>
              <a: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</a:t>
            </a:r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근무자</a:t>
            </a:r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0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2.1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</a:t>
            </a:r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</a:t>
            </a:r>
            <a:endParaRPr lang="en-US" altLang="ko-KR" sz="10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2.2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</a:t>
            </a:r>
            <a:endParaRPr lang="en-US" altLang="ko-KR" sz="10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2.3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주요 설비 및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장비</a:t>
            </a:r>
            <a:endParaRPr lang="en-US" altLang="ko-KR" sz="10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endParaRPr lang="en-US" altLang="ko-KR" sz="1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별첨 </a:t>
            </a:r>
            <a:r>
              <a:rPr lang="en-US" altLang="ko-KR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1. </a:t>
            </a:r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일일 소방 </a:t>
            </a:r>
            <a:r>
              <a:rPr lang="ko-KR" altLang="en-US" sz="12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점검표</a:t>
            </a:r>
            <a:endParaRPr lang="en-US" altLang="ko-KR" sz="12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/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별첨 </a:t>
            </a:r>
            <a:r>
              <a:rPr lang="en-US" altLang="ko-KR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 </a:t>
            </a:r>
            <a:r>
              <a:rPr lang="ko-KR" altLang="en-US" sz="1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월간 소방 </a:t>
            </a:r>
            <a:r>
              <a:rPr lang="ko-KR" altLang="en-US" sz="12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점검표</a:t>
            </a:r>
            <a:endParaRPr lang="ko-KR" altLang="en-US" sz="12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※ 목차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549157" y="1035548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549157" y="1878876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549157" y="2025965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4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549157" y="2182670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5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549157" y="3050615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6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549157" y="3218046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8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549157" y="3385476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12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133600" y="1202746"/>
            <a:ext cx="2573690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1824038" y="2037254"/>
            <a:ext cx="2883252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824038" y="2186515"/>
            <a:ext cx="2883252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538413" y="2334153"/>
            <a:ext cx="2168877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1824038" y="3214286"/>
            <a:ext cx="2883252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824038" y="3393490"/>
            <a:ext cx="2883252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1824038" y="3536447"/>
            <a:ext cx="2883252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4549157" y="3848779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14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1699260" y="4025150"/>
            <a:ext cx="3008030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1546579" y="4757687"/>
            <a:ext cx="3364000" cy="2502944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 r="-792" b="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549157" y="4065861"/>
            <a:ext cx="3614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15</a:t>
            </a:r>
            <a:endParaRPr lang="ko-KR" altLang="en-US" sz="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1699260" y="4242232"/>
            <a:ext cx="3008030" cy="0"/>
          </a:xfrm>
          <a:prstGeom prst="line">
            <a:avLst/>
          </a:prstGeom>
          <a:ln w="12700" cap="rnd">
            <a:solidFill>
              <a:srgbClr val="F3732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5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※물류창고 기본 안전관리 매뉴얼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61067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■ 안전관리의 범위 및 작성 취지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51554" y="1021360"/>
            <a:ext cx="4483806" cy="1185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  ‘ 물류창고 안전관리 ’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라 함은 화물을 취급하는 인력에 대한 안전관리 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인프라 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(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건축시설물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 설   비 및 장비 등 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에 대한 안전관리와 화물에 대한 안전관리로 구분할 수 있음</a:t>
            </a:r>
            <a:endParaRPr lang="en-US" altLang="ko-KR" sz="960" kern="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960" kern="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본 지침은 물류창고의 운영 및 관리 시 예상되는 </a:t>
            </a: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 사항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에 대해서 </a:t>
            </a: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창고 관리자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 관리자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(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소방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전기 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시설 등 </a:t>
            </a:r>
            <a:r>
              <a:rPr lang="en-US" altLang="ko-KR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와 </a:t>
            </a: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현장 근무자 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등이 </a:t>
            </a: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기본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적으로 숙지해야 할 </a:t>
            </a:r>
            <a:r>
              <a:rPr lang="ko-KR" altLang="en-US" sz="960" b="1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사항</a:t>
            </a:r>
            <a:r>
              <a:rPr lang="ko-KR" altLang="en-US" sz="960" kern="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서울남산체 B" panose="02020603020101020101" pitchFamily="18" charset="-127"/>
                <a:ea typeface="서울남산체 B" panose="02020603020101020101" pitchFamily="18" charset="-127"/>
              </a:rPr>
              <a:t>을 다양한 물류기업 담당자와 관련 전문가들의 의견을 취합하여 작성함</a:t>
            </a:r>
            <a:endParaRPr lang="ko-KR" altLang="en-US" sz="960" kern="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2" y="2712724"/>
            <a:ext cx="4483806" cy="398350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511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239004" y="3365500"/>
            <a:ext cx="4713642" cy="2044700"/>
          </a:xfrm>
          <a:prstGeom prst="roundRect">
            <a:avLst>
              <a:gd name="adj" fmla="val 672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관리자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9778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1.1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</a:t>
            </a:r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40265" y="1021360"/>
            <a:ext cx="4483806" cy="2219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관리자는 월간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일간 소방운영계획을 수립하여 방재관리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시설관리 등의 소방안전을 종합적 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으로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점검 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별첨 참조 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물류창고의 소방방재관리는 예방적인 측면과 재해 발생 시 피해를 최소화하는 측면으로 관 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리 체계를 수립하여 관리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­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첫째</a:t>
            </a: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예방점검에 있어서는 물류창고의 외부와 내부를 주기적으로 점검 및 순찰하여 화재 위험요소를 제 </a:t>
            </a:r>
            <a:endParaRPr lang="en-US" altLang="ko-KR" sz="9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    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거하고</a:t>
            </a: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화재발생 시 피해를 최소화 되도록 관리</a:t>
            </a:r>
            <a:endParaRPr lang="en-US" altLang="ko-KR" sz="9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­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둘째</a:t>
            </a: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 발생 시 피해 최소화를 위해서는 ①신속한 상황전달</a:t>
            </a: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②화재신고</a:t>
            </a: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③침착한 피난 유도</a:t>
            </a: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④초</a:t>
            </a:r>
            <a:endParaRPr lang="en-US" altLang="ko-KR" sz="9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      </a:t>
            </a:r>
            <a:r>
              <a:rPr lang="ko-KR" altLang="en-US" sz="9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기진화 순서로 관리</a:t>
            </a:r>
            <a:endParaRPr lang="en-US" altLang="ko-KR" sz="9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관리자는 화재사고 발생 시 프로세스를 수립하여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사고발생 시 비상연락망 수립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신속한 상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황전달과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지휘를 통해 피해가 최소화되도록 관리 </a:t>
            </a:r>
            <a:endParaRPr lang="ko-KR" altLang="en-US" sz="96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0265" y="5543887"/>
            <a:ext cx="4483806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관리자는 화재사고 발생 시 비상방송을 통해 모든 근무자들이 신속하게 물류창고 밖으로 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대피할 수 있도록 알리고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</a:t>
            </a: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- 119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와 관할 소방대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○○○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○○○○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등에 화재신고를 한 후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 현장의 근무자 수를 파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악하여 모든 근무자의 대피상황을 관리</a:t>
            </a:r>
            <a:endParaRPr lang="ko-KR" altLang="en-US" sz="96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02504" y="3464769"/>
            <a:ext cx="4680925" cy="1707107"/>
            <a:chOff x="-11290" y="3439107"/>
            <a:chExt cx="7154892" cy="2609349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065327" y="3702755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화재 목격자</a:t>
              </a:r>
              <a:endParaRPr lang="ko-KR" altLang="en-US" sz="8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1065327" y="5396089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소방서 </a:t>
              </a:r>
              <a:r>
                <a:rPr lang="en-US" altLang="ko-KR" sz="9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119</a:t>
              </a:r>
              <a:endParaRPr lang="ko-KR" altLang="en-US" sz="9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-11290" y="4549422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화재사고발생</a:t>
              </a:r>
              <a:endPara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2141944" y="4549422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지휘본부</a:t>
              </a:r>
              <a:endParaRPr lang="en-US" altLang="ko-KR" sz="9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pPr algn="ctr"/>
              <a:endParaRPr lang="en-US" altLang="ko-KR" sz="7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706839" y="3702755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706839" y="4831645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706839" y="5396089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706839" y="4267200"/>
              <a:ext cx="1076617" cy="462845"/>
            </a:xfrm>
            <a:prstGeom prst="roundRect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5115" y="4141464"/>
              <a:ext cx="948727" cy="282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1) 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화재현장 목격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918245" y="3439107"/>
              <a:ext cx="1052127" cy="282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신속한 상황전달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cxnSp>
          <p:nvCxnSpPr>
            <p:cNvPr id="21" name="직선 화살표 연결선 20"/>
            <p:cNvCxnSpPr>
              <a:stCxn id="11" idx="2"/>
              <a:endCxn id="12" idx="0"/>
            </p:cNvCxnSpPr>
            <p:nvPr/>
          </p:nvCxnSpPr>
          <p:spPr>
            <a:xfrm>
              <a:off x="1603636" y="4165600"/>
              <a:ext cx="0" cy="1230489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/>
            <p:cNvSpPr/>
            <p:nvPr/>
          </p:nvSpPr>
          <p:spPr>
            <a:xfrm>
              <a:off x="832062" y="5106305"/>
              <a:ext cx="840917" cy="282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2)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화재신고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121822" y="4053982"/>
              <a:ext cx="1169247" cy="423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2)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화재현장</a:t>
              </a:r>
              <a:endParaRPr lang="en-US" altLang="ko-KR" sz="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en-US" altLang="ko-KR" sz="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 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 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정확한 내용전달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cxnSp>
          <p:nvCxnSpPr>
            <p:cNvPr id="24" name="직선 화살표 연결선 23"/>
            <p:cNvCxnSpPr/>
            <p:nvPr/>
          </p:nvCxnSpPr>
          <p:spPr>
            <a:xfrm flipV="1">
              <a:off x="726975" y="4165600"/>
              <a:ext cx="338352" cy="333022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/>
            <p:cNvCxnSpPr/>
            <p:nvPr/>
          </p:nvCxnSpPr>
          <p:spPr>
            <a:xfrm>
              <a:off x="2091618" y="4167216"/>
              <a:ext cx="276225" cy="36315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2332358" y="5007780"/>
              <a:ext cx="1289309" cy="423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정확한 상황판단</a:t>
              </a:r>
              <a:endPara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■획일적인 통제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/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지시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2110668" y="5034492"/>
              <a:ext cx="276225" cy="378177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2063585" y="5505873"/>
              <a:ext cx="1404468" cy="282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3)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정확한 화재내용전달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980367" y="4783705"/>
              <a:ext cx="1409368" cy="258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5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(</a:t>
              </a:r>
              <a:r>
                <a:rPr lang="ko-KR" altLang="en-US" sz="5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자위소방대 대장 및 부대장</a:t>
              </a:r>
              <a:r>
                <a:rPr lang="en-US" altLang="ko-KR" sz="5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)</a:t>
              </a:r>
              <a:endParaRPr lang="ko-KR" altLang="en-US" sz="5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cxnSp>
          <p:nvCxnSpPr>
            <p:cNvPr id="30" name="꺾인 연결선 29"/>
            <p:cNvCxnSpPr>
              <a:stCxn id="14" idx="3"/>
              <a:endCxn id="15" idx="1"/>
            </p:cNvCxnSpPr>
            <p:nvPr/>
          </p:nvCxnSpPr>
          <p:spPr>
            <a:xfrm flipV="1">
              <a:off x="3218561" y="3934178"/>
              <a:ext cx="488278" cy="846667"/>
            </a:xfrm>
            <a:prstGeom prst="bentConnector3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꺾인 연결선 30"/>
            <p:cNvCxnSpPr>
              <a:stCxn id="14" idx="3"/>
              <a:endCxn id="17" idx="1"/>
            </p:cNvCxnSpPr>
            <p:nvPr/>
          </p:nvCxnSpPr>
          <p:spPr>
            <a:xfrm>
              <a:off x="3218561" y="4780845"/>
              <a:ext cx="488278" cy="846667"/>
            </a:xfrm>
            <a:prstGeom prst="bentConnector3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꺾인 연결선 31"/>
            <p:cNvCxnSpPr>
              <a:stCxn id="14" idx="3"/>
              <a:endCxn id="18" idx="1"/>
            </p:cNvCxnSpPr>
            <p:nvPr/>
          </p:nvCxnSpPr>
          <p:spPr>
            <a:xfrm flipV="1">
              <a:off x="3218561" y="4498623"/>
              <a:ext cx="488278" cy="282222"/>
            </a:xfrm>
            <a:prstGeom prst="bentConnector3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꺾인 연결선 32"/>
            <p:cNvCxnSpPr>
              <a:stCxn id="14" idx="3"/>
              <a:endCxn id="16" idx="1"/>
            </p:cNvCxnSpPr>
            <p:nvPr/>
          </p:nvCxnSpPr>
          <p:spPr>
            <a:xfrm>
              <a:off x="3218561" y="4780845"/>
              <a:ext cx="488278" cy="282223"/>
            </a:xfrm>
            <a:prstGeom prst="bentConnector3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4778647" y="3647666"/>
              <a:ext cx="2364955" cy="564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대장</a:t>
              </a:r>
              <a:r>
                <a:rPr lang="en-US" altLang="ko-KR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, 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부대장의 임무수행 보조</a:t>
              </a:r>
              <a:endPara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■연간 및 </a:t>
              </a:r>
              <a:r>
                <a:rPr lang="ko-KR" altLang="en-US" sz="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월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간 소방훈련계획 수립 및 실시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/>
              </a:r>
              <a:b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</a:b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119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신고 및 구내전화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,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관계기관에의 통보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778647" y="4266986"/>
              <a:ext cx="1737699" cy="423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자체소방시설을 활용한 소화활동</a:t>
              </a:r>
              <a:endPara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■소방용수의 보존과 급수활동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778647" y="4788690"/>
              <a:ext cx="2035646" cy="564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자체소방시설을 활용한 소화활동</a:t>
              </a:r>
              <a:endPara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소방용수의 보존과 급수활동</a:t>
              </a:r>
              <a:endPara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en-US" altLang="ko-KR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119 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신고 및 구내전화</a:t>
              </a:r>
              <a:r>
                <a:rPr lang="en-US" altLang="ko-KR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, 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관계기관에의 통보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778647" y="5342791"/>
              <a:ext cx="2034177" cy="705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질식</a:t>
              </a:r>
              <a:r>
                <a:rPr lang="en-US" altLang="ko-KR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, </a:t>
              </a:r>
              <a:r>
                <a:rPr lang="ko-KR" altLang="en-US" sz="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중경상자의 응급처치</a:t>
              </a:r>
              <a:endPara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■민방위 업무수행</a:t>
              </a:r>
              <a:endParaRPr lang="en-US" altLang="ko-KR" sz="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■사망자 안치 및 질식 등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,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 </a:t>
              </a:r>
              <a:r>
                <a:rPr lang="ko-KR" altLang="en-US" sz="6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경상자</a:t>
              </a:r>
              <a:endParaRPr lang="en-US" altLang="ko-KR" sz="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  <a:p>
              <a:r>
                <a:rPr lang="en-US" altLang="ko-KR" sz="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 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 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지정 병원으로 긴급 후송</a:t>
              </a:r>
              <a:r>
                <a:rPr lang="en-US" altLang="ko-KR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, </a:t>
              </a:r>
              <a:r>
                <a:rPr lang="ko-KR" altLang="en-US" sz="6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rPr>
                <a:t>치료조치</a:t>
              </a:r>
              <a:endPara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2623442" y="3615429"/>
            <a:ext cx="8900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본부중대장</a:t>
            </a:r>
            <a:endParaRPr lang="en-US" altLang="ko-KR" sz="7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ctr"/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통보 </a:t>
            </a:r>
            <a:r>
              <a:rPr lang="ko-KR" altLang="en-US" sz="75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연락반</a:t>
            </a:r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endParaRPr lang="ko-KR" altLang="en-US" sz="7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623442" y="3984443"/>
            <a:ext cx="8900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</a:t>
            </a:r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수방 분대장</a:t>
            </a:r>
            <a:endParaRPr lang="en-US" altLang="ko-KR" sz="7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ctr"/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초기 </a:t>
            </a:r>
            <a:r>
              <a:rPr lang="ko-KR" altLang="en-US" sz="75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소화반</a:t>
            </a:r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endParaRPr lang="ko-KR" altLang="en-US" sz="7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623442" y="4351498"/>
            <a:ext cx="8900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방호</a:t>
            </a:r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복구 분대장</a:t>
            </a:r>
            <a:endParaRPr lang="en-US" altLang="ko-KR" sz="7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ctr"/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소방대 </a:t>
            </a:r>
            <a:r>
              <a:rPr lang="ko-KR" altLang="en-US" sz="75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유도반</a:t>
            </a:r>
            <a:r>
              <a:rPr lang="en-US" altLang="ko-KR" sz="7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endParaRPr lang="ko-KR" altLang="en-US" sz="7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23442" y="4783747"/>
            <a:ext cx="8900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7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의료구호분대장</a:t>
            </a:r>
          </a:p>
        </p:txBody>
      </p:sp>
    </p:spTree>
    <p:extLst>
      <p:ext uri="{BB962C8B-B14F-4D97-AF65-F5344CB8AC3E}">
        <p14:creationId xmlns:p14="http://schemas.microsoft.com/office/powerpoint/2010/main" val="82168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1067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1.2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안전관리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1554" y="1021360"/>
            <a:ext cx="4483806" cy="3464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입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‧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출고지역에서의 노면 청소상태를 점검하고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조명 및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설비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출입문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등이 정상적으로 작동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될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수 있도록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운반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및 이동작업에 있어서 미끄러지거나 넘어지지 않도록 통로의 노면 및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청소 상태를 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운반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및 이동 통로를 표시하는 테이프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페인트 등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을 수시로 교체 및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보수하여 운반장비와 작업자 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안전통로를 관리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보관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적치작업에 있어서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 등의 적재상태를 점검하고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안전보호대 등의 파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손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찌그러짐이 없도록 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 등은 보관지역에 보관하고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통로에 화물이 적치되지 않도록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소분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및 포장 등의 부가가치작업 공간은 수시로 정리정돈하고 바닥에 이물질 등이 없도록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부가가치작업 공간에는 베임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찰과상 등의 경미한 사고에 대비하여 구급상자를 비치하여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피킹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분배 작업 시 작업자들의 복장을 단정하게 하고 청소 및 조도를 수시로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5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동절기 영하의 기온에서는 청소 작업 후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바닥면의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물기가 없도록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물류작업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관계자는 안전모와 작업복을 착용하고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외부인은 출입을 금지하거나 안전모와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작업복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을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착용시키고 동행하여 관리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4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관리자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30489" y="4888473"/>
            <a:ext cx="3059377" cy="2351488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 r="-792" b="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54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49778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1.3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주요 설비 및 장비 작업 안전관리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39200" y="1021360"/>
            <a:ext cx="4483806" cy="366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컨베이어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끼임 등 안전사고 예방을 위해 작업자들의 복장을 수시로 점검하고 컨베이어를 타고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넘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지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않도록 사전 교육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실시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창고 내에 지게차 이동통로를 표시한 테이프 및 페인트가 훼손되지 않도록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작업자를 대상으로 주기적인 안전 교육을 실시하고 안전수칙 위반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 붕괴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에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대해서는 철저하게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입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‧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출고작업 시 운전자는 작업계획을 숙지하도록 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끝단의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추락 위험에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대해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서 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시설에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대해서는 주기적으로 점검하여 보수 및 교체하고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지게차와 작업인력 등이 낙하하지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않도록 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및 보호대 등에 대해서는 비틀림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파손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부식 등을 수시로 점검하여 보수 및 교체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대차 등의 운반 장비에 대해서는 적정한 높이로 적재하고 운반 가능한 중량을 적재할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있도록 철저하게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창고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내부의 개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보수 작업 시 용접작업 등 화기를 사용할 경우 가연물 및 인화성물질을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제거하거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격리되도록 철저히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용접기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등을 사용하여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글라스울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등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불연재가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아닌 샌드위치패널에 직접 열을 가하는 행위가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없도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록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철저한 작업 관리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관리자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5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948744" y="4678945"/>
            <a:ext cx="2923735" cy="2275484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r="-5934" b="-88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03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30489" y="4888473"/>
            <a:ext cx="3059377" cy="2351488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r="-792" b="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62680" y="1021360"/>
            <a:ext cx="4483806" cy="226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화재신고요령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화재의 최초 발견자는 당황하지 말고 큰소리로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“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불이야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＂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하고 외치거나 화재 비상벨을 눌러 주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변 사람에게 알린다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1.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화재사고를 </a:t>
            </a:r>
            <a:r>
              <a:rPr lang="en-US" altLang="ko-KR" sz="96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119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( 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휴대전화 문자가능 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에 신고한다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endParaRPr lang="en-US" altLang="ko-KR" sz="500" b="1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3732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2. OO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동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OOOO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길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OO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과 같이 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주소를 알려준다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500" b="1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3732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3. 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건물이나 중요 목표물을 알려준다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예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OO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OO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초등학교 뒤쪽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4. 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화재의 종류 및 특징을 알려준다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예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OO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식용유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고무원료 보관창고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5. 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신고자의 </a:t>
            </a:r>
            <a:r>
              <a:rPr lang="ko-KR" altLang="en-US" sz="960" b="1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인적사항을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알려준다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  <a:endParaRPr lang="ko-KR" altLang="en-US" sz="960" b="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3732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60000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2.1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</a:t>
            </a:r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안전관리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2680" y="3605831"/>
            <a:ext cx="4483806" cy="2422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2) </a:t>
            </a:r>
            <a:r>
              <a:rPr lang="ko-KR" altLang="en-US" sz="11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화재피난요령</a:t>
            </a:r>
            <a:endParaRPr lang="en-US" altLang="ko-KR" sz="11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0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물류창고는 </a:t>
            </a:r>
            <a:r>
              <a:rPr lang="ko-KR" altLang="en-US" sz="10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비상구뿐만 아니라</a:t>
            </a:r>
            <a:r>
              <a:rPr lang="en-US" altLang="ko-KR" sz="10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10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출입구가 많기 때문에 화재와 연기가 없는 곳으로 신속하게 </a:t>
            </a:r>
            <a:endParaRPr lang="en-US" altLang="ko-KR" sz="10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10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이동하여 </a:t>
            </a:r>
            <a:r>
              <a:rPr lang="ko-KR" altLang="en-US" sz="10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건물 밖으로 대피해야 한다</a:t>
            </a:r>
            <a:r>
              <a:rPr lang="en-US" altLang="ko-KR" sz="10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  <a:endParaRPr lang="ko-KR" altLang="en-US" sz="10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1.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시 침착하게 내가 있는 위치에서 가장 빠르게 계단이나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차량 출입구를 이용하여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건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 </a:t>
            </a:r>
            <a:r>
              <a:rPr lang="ko-KR" altLang="en-US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 밖으로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대피한다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endParaRPr lang="en-US" altLang="ko-KR" sz="96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2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아래 층으로 대피가 불가능한 경우에는 옥상으로 대피한다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  <a:endParaRPr lang="ko-KR" altLang="en-US" sz="96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3.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대피한 경우에는 바람이 불어오는 쪽에서 구조를 기다린다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4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낮은 자세로 관리자나 유도 등을 따라 대피한다</a:t>
            </a: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5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엘리베이터는 정전으로 멈춰 갇힐 수 있기 때문에 이용하지 않는다</a:t>
            </a:r>
            <a:r>
              <a:rPr lang="en-US" altLang="ko-KR" sz="96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endParaRPr lang="ko-KR" altLang="en-US" sz="96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6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641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7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85218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2.1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 안전관리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7306" y="1021360"/>
            <a:ext cx="4483806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3) </a:t>
            </a:r>
            <a:r>
              <a:rPr lang="ko-KR" altLang="en-US" sz="11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화재사고 예방 수칙</a:t>
            </a:r>
            <a:endParaRPr lang="en-US" altLang="ko-KR" sz="11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내의 화재사고는 관리할 수 있는 것으로 잠재적인 화재사고의 위험을 사전에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예방</a:t>
            </a:r>
            <a:endParaRPr lang="en-US" altLang="ko-KR" sz="10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하는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것이 가장 합리적인 방법이다 </a:t>
            </a: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1.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현장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사무실에서는 개인 전열 기구를 사용하지 않으며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과부하 차단기 기능의 </a:t>
            </a:r>
            <a:r>
              <a:rPr lang="ko-KR" altLang="en-US" sz="1000" spc="-70" dirty="0" err="1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멀티탭을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</a:t>
            </a:r>
            <a:endParaRPr lang="en-US" altLang="ko-KR" sz="10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1000" spc="-70" dirty="0" err="1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용한다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endParaRPr lang="en-US" altLang="ko-KR" sz="10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흡연은 지정된 흡연구역에서 하며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흡연 후 담뱃불이 완전히 꺼져있는지 확인한 후 재떨이에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endParaRPr lang="en-US" altLang="ko-KR" sz="10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버린다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  <a:endParaRPr lang="ko-KR" altLang="en-US" sz="10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지게차 충전 시 충전기 송전선의 피복이 손상되어 있는지 수시로 확인하며 이상 시 즉시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교</a:t>
            </a:r>
            <a:endParaRPr lang="en-US" altLang="ko-KR" sz="10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체한다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</a:t>
            </a:r>
            <a:endParaRPr lang="ko-KR" altLang="en-US" sz="10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4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내의 전등 스위치 등이 파손되거나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노후화된 경우에 는 즉시 교체한다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endParaRPr lang="ko-KR" altLang="en-US" sz="10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5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복장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외모 등이 물류창고에 근무하지 않은 사람으로 보이는 경우에는 신원을 확인하여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방</a:t>
            </a:r>
            <a:endParaRPr lang="en-US" altLang="ko-KR" sz="1000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r>
              <a:rPr lang="ko-KR" altLang="en-US" sz="1000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 </a:t>
            </a:r>
            <a:r>
              <a:rPr lang="ko-KR" altLang="en-US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등의 사고를 예방한다</a:t>
            </a:r>
            <a:r>
              <a:rPr lang="en-US" altLang="ko-KR" sz="1000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endParaRPr lang="ko-KR" altLang="en-US" sz="10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11022" y="4780052"/>
            <a:ext cx="2856089" cy="2222839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 r="-5934" b="-88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7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530489" y="4888473"/>
            <a:ext cx="3059377" cy="2351488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r="-792" b="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72356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2.2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안전관리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2843" y="1021360"/>
            <a:ext cx="4483806" cy="278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□ 주요 물류작업의 정의</a:t>
            </a:r>
            <a:endParaRPr lang="ko-KR" altLang="en-US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2843" y="3308432"/>
            <a:ext cx="4483806" cy="2725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① 입고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: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하차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검수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검품으로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구분됨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하차는 상품을 차량에서 내리는 활동으로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검수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검품은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상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품의 개수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외관을 확인하는 활동 등을 의미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② 운반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: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입고된 상품을 보관위치로 이동하는 활동으로 대차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지게차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이송설비 등으로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상품을 적치 및 보관지역으로 운반하는 활동을 의미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③ 적치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보관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: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상품의 보관위치를 확인하여 임시 보관하거나 재고관리를 위해 보관하는 활동을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의미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④ 부가가치 서비스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: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고객의 요구에 따라 제공되는 부가적인 활동으로 포장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라벨링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조립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공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수리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수선 등을 의미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⑤ </a:t>
            </a:r>
            <a:r>
              <a:rPr lang="ko-KR" altLang="en-US" sz="960" b="1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피킹</a:t>
            </a:r>
            <a:r>
              <a:rPr lang="en-US" altLang="ko-KR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</a:t>
            </a: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분배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: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주문 상품을 꺼내고 분류하는 활동으로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상품을 지게차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등을 이용하여 발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주된 개수만큼 꺼내고 분류하는 활동 등을 의미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⑥ 출고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: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검수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검품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상차로 구분됨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.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출고는 상품의 개수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외관을 확인하는 활동으로 전표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송장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상에 기재된 상품의 개수 및 품질 등을 확인하는 활동 등을 의미 </a:t>
            </a:r>
            <a:endParaRPr lang="ko-KR" altLang="en-US" sz="96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60" y="1474882"/>
            <a:ext cx="4694641" cy="173317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8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69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111022" y="4780052"/>
            <a:ext cx="2856089" cy="2222839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 r="-5934" b="-88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61067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2.2 </a:t>
            </a: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안전관리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51554" y="1021360"/>
            <a:ext cx="4483806" cy="1924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입고작업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차량에서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화물을 내릴 장소의 바닥에 이물질 및 오염 부분 청소 상태를 확인하고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입고지역의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조      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명상태를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차량의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접차를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위한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설비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출입문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오버헤드 도어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등의 파손 및 작동 유무를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marL="171450" indent="-171450" algn="just" fontAlgn="base">
              <a:lnSpc>
                <a:spcPct val="120000"/>
              </a:lnSpc>
              <a:buFontTx/>
              <a:buChar char="-"/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화물을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내리는 경우에 위에서부터 순서대로 하역하고 화물 붕괴를 예방하기 위해 중간에 화물을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빼내지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않도록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주의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등으로 화물을 내리는 경우에 차량이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도크에서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분리되지 않도록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차량 고정을 위한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장치의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작동유무를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ko-KR" altLang="en-US" sz="96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51554" y="3247269"/>
            <a:ext cx="4483806" cy="2249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운반작업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운반대차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핸드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트럭 등으로 화물을 운반하는 경우에 바닥에 이물질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과 오염부분 청소상태를 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 운반 시 지게차는 안전한 규정속도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작업자는 걷는 속도로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화물을 높이 적재하여 전방에 시야가 충분히 확보되지 않은 경우에는 지게차는 비상들을 켜고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후진으로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운반대차 등으로 높이 적재하여 운반하는 경우에는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인 이상 조를 이루어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창고 내 통로 바닥 및 벽면에 황색 실선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테이프 및 페인트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으로 동선을 구획하여 지게차와 보행자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의 충돌사고 예방</a:t>
            </a:r>
            <a:endParaRPr lang="ko-KR" altLang="en-US" sz="96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9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07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30489" y="4888473"/>
            <a:ext cx="3059377" cy="2351488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r="-792" b="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72356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2.2 </a:t>
            </a: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안전관리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2843" y="1021360"/>
            <a:ext cx="4483806" cy="2530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적치 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보관작업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화물을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랙에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놓는 경우에는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화물이 붕괴되거나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랙에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지게차가 충돌하지 않도록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무리한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금지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단 이상의 화물 보관 시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화물을 보관 위치에 정확하게 놓을 수 있도록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중량이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무거운 화물은 창고 바닥이나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단에 보관되도록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붕괴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도괴의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위험이 있는 화물을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랙에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적재하는 경우에는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편하중이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걸리지 않도록 무게중심이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맞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게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화물을 바닥에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평치적재하는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경우에는 최대 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단 이하로 적재되도록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적치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및 보관위치가 깨끗하게 정리되어 있는가를 확인하고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파렛트가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파손되었거나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등이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찌그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러졌는지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수시로 점검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62843" y="3760679"/>
            <a:ext cx="4483806" cy="147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4)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부가가치서비스작업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소분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및 포장작업을 위해 사용하는 도구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칼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테이프 등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다양한 박스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라벨 등은 작업 후에 정리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정돈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소분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및 포장작업 등을 하는 부가가치작업장의 바닥에는 이물질 등이 없도록 수시로 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포장화물 운반을 위해 지게차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운반수레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롤테이너를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사용하는 경우에 충돌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붕괴 등의 안전사고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가 없도록 작업 </a:t>
            </a:r>
            <a:endParaRPr lang="ko-KR" altLang="en-US" sz="96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10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880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111022" y="4780052"/>
            <a:ext cx="2856089" cy="2222839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 r="-5934" b="-88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61067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2.2 </a:t>
            </a: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물류작업 안전관리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51554" y="1021360"/>
            <a:ext cx="4483806" cy="1569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5) </a:t>
            </a:r>
            <a:r>
              <a:rPr lang="ko-KR" altLang="en-US" sz="11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피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킹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분배작업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marL="228600" indent="-228600" algn="just" fontAlgn="base">
              <a:lnSpc>
                <a:spcPct val="120000"/>
              </a:lnSpc>
              <a:buAutoNum type="arabicParenR"/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화물의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피킹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분배를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위해 작업자들의 이동이 많기 때문에 작업 전에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복장상태를 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운반수레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롤테이너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등을 이용하여 작업을 하는 경우에 다른 작업자와의 충돌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 파손이 되지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않도록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피킹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분배작업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시 무거운 화물은 낮은 곳에 가벼운 화물은 높은 곳에 쌓아지도록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피킹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/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분배작업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공간에 바닥 청소 상태 및 조명의 작동유무를 수시로 점검 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1554" y="3087554"/>
            <a:ext cx="4200527" cy="36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1554" y="2871565"/>
            <a:ext cx="4483806" cy="1495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6)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출고작업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출고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상품을 놓거나 대기하는 장소의 바닥에 이물질 및 청소 상태를 수시로 확인하고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출고지역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조명상태를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차량의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접차를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위한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설비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출입문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오버헤드 도어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등의 파손 및 작동 유무를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등으로 화물을 싣는 경우에 차량이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도크에서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분리되지 않도록 차량 고정을 위한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안전장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치를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11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00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30489" y="4888473"/>
            <a:ext cx="3059377" cy="2351488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r="-792" b="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72356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2.3 </a:t>
            </a:r>
            <a:r>
              <a:rPr lang="ko-KR" altLang="en-US" sz="1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주요 설비 및 장비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2843" y="1021360"/>
            <a:ext cx="4483806" cy="1747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컨베이어 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컨베이어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 시 끼임 등 안전사고 방지를 위해 작업 전 작업복을 단정히 하고 소매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옷자락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등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을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정리하여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컨베이어의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롤러 위나 바닥에 화물이나 이물질 등이 없도록 작업 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․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후에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컨베이어를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작동하는 경우에 컨베이어 작업 라인이나 주변에 외부인 등의 사람이 없는지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확인하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고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긴급 상황 시 컨베이어 정지가 가능하도록 비상정지 버튼의 위치 및 작동방법을 숙지하고 작업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62843" y="3100543"/>
            <a:ext cx="4639736" cy="23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2)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지게차 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충돌 등을 예방하기 위해서는 창고 내에 지게차 이동통로가 테이프 및 페인트 등으로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표시되어 있는지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운반 작업 시 이동 통로에 사람이 통행하는지 수시로 확인하며 작업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지게차의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이동 시 기본 안전수칙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(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포크에 사람 탑승 금지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제한속도 준수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후진 시 경고음 등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을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수하며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화물 운반 시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화물의 붕괴가 되지 않도록 적재 상태를 확인한 후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전방시야를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확보할 수 있도록 적정 부피로 적재하며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시야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미확보시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비상등을 켜고 후진으로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지게차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담당자는 주기적인 안전교육을 받으며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지정된 담당자 외에는 조작 및 운행되지 않도록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 </a:t>
            </a:r>
            <a:endParaRPr lang="ko-KR" altLang="en-US" sz="96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12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0258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111022" y="4780052"/>
            <a:ext cx="2856089" cy="2222839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 r="-5934" b="-88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5911" y="713474"/>
            <a:ext cx="2663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2.3 </a:t>
            </a: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주요 설비 및 장비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06397" y="1021360"/>
            <a:ext cx="4577647" cy="1747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3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) 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도크설비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marL="228600" indent="-228600" algn="just" fontAlgn="base">
              <a:lnSpc>
                <a:spcPct val="120000"/>
              </a:lnSpc>
              <a:buAutoNum type="arabicParenR"/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입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출고 작업 시 지게차 및 작업자가 낙하하지 않도록 차량의 고정장치가 제대로 체결되어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있는지 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수시로 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작업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시 차량의 시동은 반드시 꺼져 있는지 확인하고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기어는 후진으로 넣고 시동을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끄도록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관리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설비에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지게차 낙하를 예방할 수 있는 안전장치가 제대로 작동되는지 주기적으로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우천시나 겨울철에 지게차가 미끄러지지 않도록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도크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바닥에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습기 및 물기가 없는지 수시로 점검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1554" y="3087554"/>
            <a:ext cx="4200527" cy="36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06398" y="3127109"/>
            <a:ext cx="4577646" cy="1588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4) 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작업 안전관리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밑부분과 작업통로에는 이물질 등이 없도록 작업 전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‧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후에 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파렛트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적재하중 및 높이에 맞게 적재하고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적재하중을 초과하는 화물은 </a:t>
            </a:r>
            <a:r>
              <a:rPr lang="ko-KR" altLang="en-US" sz="96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평치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적재가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되도록 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 작업</a:t>
            </a:r>
            <a:endParaRPr lang="en-US" altLang="ko-KR" sz="96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5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랙의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기둥이나 보호대가 훼손되지 않도록 주의하며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파손 시 즉시 교체가 될 수 있도록 점검 </a:t>
            </a:r>
          </a:p>
          <a:p>
            <a:pPr algn="just" fontAlgn="base">
              <a:lnSpc>
                <a:spcPct val="120000"/>
              </a:lnSpc>
            </a:pPr>
            <a:endParaRPr lang="en-US" altLang="ko-KR" sz="5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-</a:t>
            </a:r>
            <a:r>
              <a:rPr lang="ko-KR" altLang="en-US" sz="96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96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랙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설치 시 충분한 작업 통로 폭이 확보될 수 있도록 하며</a:t>
            </a:r>
            <a:r>
              <a:rPr lang="en-US" altLang="ko-KR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, </a:t>
            </a:r>
            <a:r>
              <a:rPr lang="ko-KR" altLang="en-US" sz="96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작업 통로의 조명은 수시로 점검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물류창고 현장 근무자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13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09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17960"/>
              </p:ext>
            </p:extLst>
          </p:nvPr>
        </p:nvGraphicFramePr>
        <p:xfrm>
          <a:off x="366712" y="634380"/>
          <a:ext cx="4737979" cy="6334316"/>
        </p:xfrm>
        <a:graphic>
          <a:graphicData uri="http://schemas.openxmlformats.org/drawingml/2006/table">
            <a:tbl>
              <a:tblPr/>
              <a:tblGrid>
                <a:gridCol w="483397"/>
                <a:gridCol w="922247"/>
                <a:gridCol w="2277021"/>
                <a:gridCol w="544319"/>
                <a:gridCol w="510995"/>
              </a:tblGrid>
              <a:tr h="28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순 찰 장 소</a:t>
                      </a:r>
                      <a:endParaRPr lang="ko-KR" altLang="en-US" sz="10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중 요 체 </a:t>
                      </a:r>
                      <a:r>
                        <a:rPr lang="ko-KR" altLang="en-US" sz="1000" b="1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크</a:t>
                      </a:r>
                      <a:r>
                        <a:rPr lang="ko-KR" altLang="en-US" sz="10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포 인 </a:t>
                      </a:r>
                      <a:r>
                        <a:rPr lang="ko-KR" altLang="en-US" sz="1000" b="1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트</a:t>
                      </a:r>
                      <a:endParaRPr lang="ko-KR" altLang="en-US" sz="10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이상유무</a:t>
                      </a:r>
                      <a:endParaRPr lang="ko-KR" altLang="en-US" sz="10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특이사항</a:t>
                      </a:r>
                      <a:endParaRPr lang="ko-KR" altLang="en-US" sz="10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</a:tr>
              <a:tr h="149611">
                <a:tc rowSpan="4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야 외</a:t>
                      </a:r>
                      <a:endParaRPr lang="ko-KR" altLang="en-US" sz="11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연결송수관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연결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송수구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배관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연결송수관 표시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옥외소화전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발신기</a:t>
                      </a:r>
                      <a:r>
                        <a:rPr lang="en-US" altLang="ko-KR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표시등</a:t>
                      </a:r>
                      <a:r>
                        <a:rPr lang="en-US" altLang="ko-KR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개폐밸브</a:t>
                      </a:r>
                      <a:r>
                        <a:rPr lang="en-US" altLang="ko-KR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호스 상태</a:t>
                      </a:r>
                      <a:r>
                        <a:rPr lang="en-US" altLang="ko-KR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노즐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소화용수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물탱크 수위확인</a:t>
                      </a:r>
                      <a:r>
                        <a:rPr lang="en-US" altLang="ko-KR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정리정돈 상태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581">
                <a:tc rowSpan="14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</a:t>
                      </a:r>
                      <a:r>
                        <a:rPr lang="ko-KR" altLang="en-US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층</a:t>
                      </a:r>
                      <a:endParaRPr lang="ko-KR" altLang="en-US" sz="11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기사휴게실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컨테이너 화재예방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콘센트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전기판넬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온열기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자동화재탐지설비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비상경보설비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자동화재속보설비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비상방송설비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유도등설비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각 비상구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유도등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상태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옥내소화전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소화기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발신기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표시등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개폐밸브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호스 상태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노즐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공기압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위치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</a:t>
                      </a:r>
                      <a:r>
                        <a:rPr 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SVP1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점등확인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전원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밸브개방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밸브주의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프리액션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밸브실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차 압력밸브 체크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누수 점검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동절기 온풍기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동파방지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펌프실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급수모터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소방펌프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프리액션밸브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급수모터 누수확인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581">
                <a:tc rowSpan="1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r>
                        <a:rPr lang="ko-KR" altLang="en-US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층</a:t>
                      </a:r>
                      <a:endParaRPr lang="ko-KR" altLang="en-US" sz="11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기사휴게실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컨테이너 화재예방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콘센트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전기판넬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온열기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5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GS</a:t>
                      </a: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리테일입고실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컨테이너 화재예방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콘센트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전기판넬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온열기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옥내소화전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발신기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표시등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개폐밸브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호스 상태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노즐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소화기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공기압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위치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</a:t>
                      </a:r>
                      <a:r>
                        <a:rPr 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SVP2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점등확인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전원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밸브개방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밸브주의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</a:t>
                      </a:r>
                      <a:r>
                        <a:rPr 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SVP3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점등확인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전원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밸브개방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밸브주의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프리액션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밸브실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차 압력밸브 체크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누수 점검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동절기 온풍기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동파방지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프리액션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밸브실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3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차 압력밸브 체크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누수 점검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동절기 온풍기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동파방지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방화셔터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시스템 자동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정지 확인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작동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rowSpan="6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3</a:t>
                      </a:r>
                      <a:r>
                        <a:rPr lang="ko-KR" altLang="en-US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층</a:t>
                      </a:r>
                      <a:endParaRPr lang="ko-KR" altLang="en-US" sz="11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프리액션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밸브실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4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차 압력밸브 체크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누수 점검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동절기 온풍기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옥내소화전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적색불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점등 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적색점등시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</a:t>
                      </a:r>
                      <a:r>
                        <a:rPr lang="ko-KR" altLang="en-US" sz="9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싸이렌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작동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발신기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표시등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개폐밸브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호스 상태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노즐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소화기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공기압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위치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</a:t>
                      </a:r>
                      <a:r>
                        <a:rPr 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SVP4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점등확인 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전원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밸브개방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밸브주의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05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기타</a:t>
                      </a:r>
                      <a:endParaRPr lang="ko-KR" altLang="en-US" sz="11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1,2,3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층 계단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/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출입구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장애물 유무</a:t>
                      </a:r>
                      <a:r>
                        <a:rPr lang="en-US" altLang="ko-KR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문 폐쇄 확인</a:t>
                      </a: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7321" marR="7321" marT="7321" marB="73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338489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별첨 </a:t>
            </a:r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일일 소방 </a:t>
            </a:r>
            <a:r>
              <a:rPr lang="ko-KR" altLang="en-US" sz="14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점검표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61068" y="7104492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14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155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602846" y="171608"/>
            <a:ext cx="3386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별첨 </a:t>
            </a:r>
            <a:r>
              <a:rPr lang="en-US" altLang="ko-KR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2 .  </a:t>
            </a:r>
            <a:r>
              <a:rPr lang="ko-KR" altLang="en-US" sz="14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월간 소방 </a:t>
            </a:r>
            <a:r>
              <a:rPr lang="ko-KR" altLang="en-US" sz="14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점검표</a:t>
            </a:r>
            <a:endParaRPr lang="ko-KR" altLang="en-US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28267" y="7081914"/>
            <a:ext cx="36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15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038387"/>
              </p:ext>
            </p:extLst>
          </p:nvPr>
        </p:nvGraphicFramePr>
        <p:xfrm>
          <a:off x="225777" y="633600"/>
          <a:ext cx="4741334" cy="4795844"/>
        </p:xfrm>
        <a:graphic>
          <a:graphicData uri="http://schemas.openxmlformats.org/drawingml/2006/table">
            <a:tbl>
              <a:tblPr/>
              <a:tblGrid>
                <a:gridCol w="449684"/>
                <a:gridCol w="2789016"/>
                <a:gridCol w="753734"/>
                <a:gridCol w="748900"/>
              </a:tblGrid>
              <a:tr h="286249"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구분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점검내용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이상유무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특이사항</a:t>
                      </a: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난방기 점검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소방시설물 동파체크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소방계획서 비치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2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난방기 점검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소방시설물 동파체크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3</a:t>
                      </a:r>
                      <a:r>
                        <a:rPr lang="ko-KR" altLang="en-US" sz="10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소방시설물 보온열선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정지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4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소화기구 교체 및 </a:t>
                      </a: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충압상태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확인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옥내소화전 점검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5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방재관리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6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방화관리자 안전교육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7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자동화재탐지설비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비상경보설비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유도등설비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점검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8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방재관리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9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프리액션밸브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스프링클러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방화셧터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설비 점검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10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소방훈련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11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불조심 강조의 달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불조심 현수막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소방시설물 보온열선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작동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98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12</a:t>
                      </a:r>
                      <a:r>
                        <a:rPr lang="ko-KR" altLang="en-US" sz="10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월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난방기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, 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전기설비 집중점검</a:t>
                      </a: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19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기타</a:t>
                      </a:r>
                      <a:endParaRPr lang="ko-KR" altLang="en-US" sz="8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소방종합정밀점검 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건축물 </a:t>
                      </a: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사용승인일이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속하는 달까지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소방 작동기능 점검 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(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건축물 </a:t>
                      </a:r>
                      <a:r>
                        <a:rPr lang="ko-KR" altLang="en-US" sz="9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사용승인일이</a:t>
                      </a:r>
                      <a:r>
                        <a:rPr lang="ko-KR" altLang="en-US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 속하는 달까지</a:t>
                      </a:r>
                      <a:r>
                        <a:rPr lang="en-US" altLang="ko-KR" sz="9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서울남산체 B" panose="02020603020101020101" pitchFamily="18" charset="-127"/>
                          <a:ea typeface="서울남산체 B" panose="02020603020101020101" pitchFamily="18" charset="-127"/>
                        </a:rPr>
                        <a:t>)</a:t>
                      </a:r>
                      <a:endParaRPr lang="ko-KR" altLang="en-US" sz="9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서울남산체 B" panose="02020603020101020101" pitchFamily="18" charset="-127"/>
                        <a:ea typeface="서울남산체 B" panose="02020603020101020101" pitchFamily="18" charset="-127"/>
                      </a:endParaRPr>
                    </a:p>
                  </a:txBody>
                  <a:tcPr marL="12692" marR="12692" marT="12692" marB="12692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89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103313" y="1125307"/>
            <a:ext cx="35829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“물류창고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안전문화</a:t>
            </a:r>
            <a:r>
              <a:rPr lang="ko-KR" altLang="en-US" sz="2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</a:p>
          <a:p>
            <a:r>
              <a:rPr lang="ko-KR" altLang="en-US" sz="2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2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2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함께</a:t>
            </a:r>
            <a:r>
              <a:rPr lang="ko-KR" altLang="en-US" sz="2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 </a:t>
            </a:r>
            <a:r>
              <a:rPr lang="ko-KR" altLang="en-US" sz="2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이루어 가고자 합니다.”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81843" y="5889886"/>
            <a:ext cx="4581426" cy="548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41325" algn="l"/>
                <a:tab pos="2239963" algn="l"/>
                <a:tab pos="4054475" algn="l"/>
                <a:tab pos="4064000" algn="l"/>
                <a:tab pos="4572000" algn="l"/>
                <a:tab pos="5080000" algn="l"/>
                <a:tab pos="5588000" algn="l"/>
                <a:tab pos="6096000" algn="l"/>
              </a:tabLst>
            </a:pPr>
            <a:r>
              <a: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본 「물류창고 기본 안전관리 매뉴얼」은 </a:t>
            </a:r>
            <a:r>
              <a:rPr lang="ko-KR" altLang="en-US" sz="1050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국토교통부</a:t>
            </a:r>
            <a:r>
              <a: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의 </a:t>
            </a:r>
            <a:r>
              <a:rPr lang="ko-KR" altLang="en-US" sz="1050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“물류창고 운영효율화 방안 연구”</a:t>
            </a:r>
            <a:r>
              <a: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의 수행기관인 </a:t>
            </a:r>
            <a:r>
              <a:rPr lang="ko-KR" altLang="en-US" sz="1050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서울대학교 산학협력단</a:t>
            </a:r>
            <a:r>
              <a: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과 </a:t>
            </a:r>
            <a:r>
              <a:rPr lang="en-US" altLang="ko-KR" sz="1050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(</a:t>
            </a:r>
            <a:r>
              <a:rPr lang="ko-KR" altLang="en-US" sz="1050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주</a:t>
            </a:r>
            <a:r>
              <a:rPr lang="en-US" altLang="ko-KR" sz="1050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)</a:t>
            </a:r>
            <a:r>
              <a:rPr lang="ko-KR" altLang="en-US" sz="1050" b="1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덕평물류</a:t>
            </a:r>
            <a:r>
              <a:rPr lang="ko-KR" altLang="en-US" sz="105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의</a:t>
            </a:r>
            <a:r>
              <a: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 성과물입니다</a:t>
            </a:r>
            <a:r>
              <a:rPr lang="en-US" altLang="ko-KR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서울남산체 L" panose="02020603020101020101" pitchFamily="18" charset="-127"/>
                <a:ea typeface="서울남산체 L" panose="02020603020101020101" pitchFamily="18" charset="-127"/>
              </a:rPr>
              <a:t>.</a:t>
            </a:r>
            <a:endParaRPr lang="ko-KR" altLang="en-US" sz="10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서울남산체 L" panose="02020603020101020101" pitchFamily="18" charset="-127"/>
              <a:ea typeface="서울남산체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6474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</TotalTime>
  <Words>2619</Words>
  <Application>Microsoft Office PowerPoint</Application>
  <PresentationFormat>사용자 지정</PresentationFormat>
  <Paragraphs>468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Arial</vt:lpstr>
      <vt:lpstr>Calibri Light</vt:lpstr>
      <vt:lpstr>서울남산체 B</vt:lpstr>
      <vt:lpstr>서울남산체 L</vt:lpstr>
      <vt:lpstr>맑은 고딕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BIGBEAR</dc:creator>
  <cp:lastModifiedBy>BIGBEAR</cp:lastModifiedBy>
  <cp:revision>118</cp:revision>
  <dcterms:created xsi:type="dcterms:W3CDTF">2014-11-25T05:37:47Z</dcterms:created>
  <dcterms:modified xsi:type="dcterms:W3CDTF">2014-12-01T08:56:50Z</dcterms:modified>
</cp:coreProperties>
</file>